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8"/>
  </p:notesMasterIdLst>
  <p:handoutMasterIdLst>
    <p:handoutMasterId r:id="rId19"/>
  </p:handoutMasterIdLst>
  <p:sldIdLst>
    <p:sldId id="1663" r:id="rId2"/>
    <p:sldId id="1665" r:id="rId3"/>
    <p:sldId id="1674" r:id="rId4"/>
    <p:sldId id="1675" r:id="rId5"/>
    <p:sldId id="1676" r:id="rId6"/>
    <p:sldId id="1677" r:id="rId7"/>
    <p:sldId id="1678" r:id="rId8"/>
    <p:sldId id="1679" r:id="rId9"/>
    <p:sldId id="1666" r:id="rId10"/>
    <p:sldId id="1682" r:id="rId11"/>
    <p:sldId id="1669" r:id="rId12"/>
    <p:sldId id="1670" r:id="rId13"/>
    <p:sldId id="1671" r:id="rId14"/>
    <p:sldId id="1673" r:id="rId15"/>
    <p:sldId id="1672" r:id="rId16"/>
    <p:sldId id="168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ie Risenmay" initials="A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1E2D"/>
    <a:srgbClr val="663300"/>
    <a:srgbClr val="CC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78756" autoAdjust="0"/>
  </p:normalViewPr>
  <p:slideViewPr>
    <p:cSldViewPr snapToGrid="0">
      <p:cViewPr varScale="1">
        <p:scale>
          <a:sx n="88" d="100"/>
          <a:sy n="88" d="100"/>
        </p:scale>
        <p:origin x="1520" y="1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EFF05F-D5C3-4368-92B5-EB2FACFF60BE}" type="doc">
      <dgm:prSet loTypeId="urn:microsoft.com/office/officeart/2005/8/layout/default" loCatId="list" qsTypeId="urn:microsoft.com/office/officeart/2005/8/quickstyle/simple4" qsCatId="simple" csTypeId="urn:microsoft.com/office/officeart/2005/8/colors/colorful5" csCatId="colorful" phldr="1"/>
      <dgm:spPr/>
      <dgm:t>
        <a:bodyPr/>
        <a:lstStyle/>
        <a:p>
          <a:endParaRPr lang="en-US"/>
        </a:p>
      </dgm:t>
    </dgm:pt>
    <dgm:pt modelId="{B774479A-B9C5-44A7-B15F-5744CBB06765}">
      <dgm:prSet custT="1"/>
      <dgm:spPr/>
      <dgm:t>
        <a:bodyPr/>
        <a:lstStyle/>
        <a:p>
          <a:pPr>
            <a:lnSpc>
              <a:spcPct val="108000"/>
            </a:lnSpc>
          </a:pPr>
          <a:r>
            <a:rPr lang="en-US" sz="2400" b="1" dirty="0">
              <a:latin typeface="Open Sans" panose="020B0606030504020204" pitchFamily="34" charset="0"/>
              <a:ea typeface="Open Sans" panose="020B0606030504020204" pitchFamily="34" charset="0"/>
              <a:cs typeface="Open Sans" panose="020B0606030504020204" pitchFamily="34" charset="0"/>
            </a:rPr>
            <a:t>Submission</a:t>
          </a:r>
          <a:r>
            <a:rPr lang="en-US" sz="2400" dirty="0">
              <a:latin typeface="Open Sans" panose="020B0606030504020204" pitchFamily="34" charset="0"/>
              <a:ea typeface="Open Sans" panose="020B0606030504020204" pitchFamily="34" charset="0"/>
              <a:cs typeface="Open Sans" panose="020B0606030504020204" pitchFamily="34" charset="0"/>
            </a:rPr>
            <a:t> of Data Management &amp; Sharing Plan with all applications for funding beginning January 25, 2023</a:t>
          </a:r>
        </a:p>
      </dgm:t>
    </dgm:pt>
    <dgm:pt modelId="{640DFEDF-A782-4388-9566-B6C110AC16DC}" type="parTrans" cxnId="{F7C52492-0382-4FA2-B7B9-23706BD05229}">
      <dgm:prSet/>
      <dgm:spPr/>
      <dgm:t>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dgm:t>
    </dgm:pt>
    <dgm:pt modelId="{CDB667BF-F884-4248-B840-F9B0C65ABD6D}" type="sibTrans" cxnId="{F7C52492-0382-4FA2-B7B9-23706BD05229}">
      <dgm:prSet/>
      <dgm:spPr/>
      <dgm:t>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dgm:t>
    </dgm:pt>
    <dgm:pt modelId="{D4705B90-92DC-4BA7-A837-326E7F765F08}">
      <dgm:prSet custT="1"/>
      <dgm:spPr/>
      <dgm:t>
        <a:bodyPr/>
        <a:lstStyle/>
        <a:p>
          <a:pPr>
            <a:lnSpc>
              <a:spcPct val="108000"/>
            </a:lnSpc>
          </a:pPr>
          <a:r>
            <a:rPr lang="en-US" sz="2400" b="1" dirty="0">
              <a:latin typeface="Open Sans" panose="020B0606030504020204" pitchFamily="34" charset="0"/>
              <a:ea typeface="Open Sans" panose="020B0606030504020204" pitchFamily="34" charset="0"/>
              <a:cs typeface="Open Sans" panose="020B0606030504020204" pitchFamily="34" charset="0"/>
            </a:rPr>
            <a:t>Compliance</a:t>
          </a:r>
          <a:r>
            <a:rPr lang="en-US" sz="2400" dirty="0">
              <a:latin typeface="Open Sans" panose="020B0606030504020204" pitchFamily="34" charset="0"/>
              <a:ea typeface="Open Sans" panose="020B0606030504020204" pitchFamily="34" charset="0"/>
              <a:cs typeface="Open Sans" panose="020B0606030504020204" pitchFamily="34" charset="0"/>
            </a:rPr>
            <a:t> with the Data Management and Sharing Plan approved by the funding NIH Institute, Center, or Office </a:t>
          </a:r>
        </a:p>
      </dgm:t>
    </dgm:pt>
    <dgm:pt modelId="{9D05E176-456F-47D4-BEB8-5509EC6863AC}" type="parTrans" cxnId="{FB039DFF-4FD6-49ED-ABD6-969E2CB3726B}">
      <dgm:prSet/>
      <dgm:spPr/>
      <dgm:t>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dgm:t>
    </dgm:pt>
    <dgm:pt modelId="{00B5B50D-73C2-4F41-88BD-1C7FD8597287}" type="sibTrans" cxnId="{FB039DFF-4FD6-49ED-ABD6-969E2CB3726B}">
      <dgm:prSet/>
      <dgm:spPr/>
      <dgm:t>
        <a:bodyPr/>
        <a:lstStyle/>
        <a:p>
          <a:endParaRPr lang="en-US" sz="1400">
            <a:latin typeface="Open Sans" panose="020B0606030504020204" pitchFamily="34" charset="0"/>
            <a:ea typeface="Open Sans" panose="020B0606030504020204" pitchFamily="34" charset="0"/>
            <a:cs typeface="Open Sans" panose="020B0606030504020204" pitchFamily="34" charset="0"/>
          </a:endParaRPr>
        </a:p>
      </dgm:t>
    </dgm:pt>
    <dgm:pt modelId="{FBA1A599-2CE4-439C-A665-65DAD763069E}" type="pres">
      <dgm:prSet presAssocID="{7DEFF05F-D5C3-4368-92B5-EB2FACFF60BE}" presName="diagram" presStyleCnt="0">
        <dgm:presLayoutVars>
          <dgm:dir/>
          <dgm:resizeHandles val="exact"/>
        </dgm:presLayoutVars>
      </dgm:prSet>
      <dgm:spPr/>
    </dgm:pt>
    <dgm:pt modelId="{1B157B62-07B8-4D34-9FB3-3D1CB5848DB3}" type="pres">
      <dgm:prSet presAssocID="{B774479A-B9C5-44A7-B15F-5744CBB06765}" presName="node" presStyleLbl="node1" presStyleIdx="0" presStyleCnt="2" custScaleX="141484">
        <dgm:presLayoutVars>
          <dgm:bulletEnabled val="1"/>
        </dgm:presLayoutVars>
      </dgm:prSet>
      <dgm:spPr/>
    </dgm:pt>
    <dgm:pt modelId="{495CCBD0-A59B-4B16-80E8-A4159CA45733}" type="pres">
      <dgm:prSet presAssocID="{CDB667BF-F884-4248-B840-F9B0C65ABD6D}" presName="sibTrans" presStyleCnt="0"/>
      <dgm:spPr/>
    </dgm:pt>
    <dgm:pt modelId="{833A2432-3CF7-4937-B8C0-07669C9B7337}" type="pres">
      <dgm:prSet presAssocID="{D4705B90-92DC-4BA7-A837-326E7F765F08}" presName="node" presStyleLbl="node1" presStyleIdx="1" presStyleCnt="2" custScaleX="141484">
        <dgm:presLayoutVars>
          <dgm:bulletEnabled val="1"/>
        </dgm:presLayoutVars>
      </dgm:prSet>
      <dgm:spPr/>
    </dgm:pt>
  </dgm:ptLst>
  <dgm:cxnLst>
    <dgm:cxn modelId="{2765273E-C594-4D9D-91A3-7ECAD059A9E7}" type="presOf" srcId="{B774479A-B9C5-44A7-B15F-5744CBB06765}" destId="{1B157B62-07B8-4D34-9FB3-3D1CB5848DB3}" srcOrd="0" destOrd="0" presId="urn:microsoft.com/office/officeart/2005/8/layout/default"/>
    <dgm:cxn modelId="{F7C52492-0382-4FA2-B7B9-23706BD05229}" srcId="{7DEFF05F-D5C3-4368-92B5-EB2FACFF60BE}" destId="{B774479A-B9C5-44A7-B15F-5744CBB06765}" srcOrd="0" destOrd="0" parTransId="{640DFEDF-A782-4388-9566-B6C110AC16DC}" sibTransId="{CDB667BF-F884-4248-B840-F9B0C65ABD6D}"/>
    <dgm:cxn modelId="{C82BD7EA-A2A5-40A4-B13F-5BE181CC58C6}" type="presOf" srcId="{D4705B90-92DC-4BA7-A837-326E7F765F08}" destId="{833A2432-3CF7-4937-B8C0-07669C9B7337}" srcOrd="0" destOrd="0" presId="urn:microsoft.com/office/officeart/2005/8/layout/default"/>
    <dgm:cxn modelId="{706214F6-45CE-49DD-B91D-8ED0CFF7C340}" type="presOf" srcId="{7DEFF05F-D5C3-4368-92B5-EB2FACFF60BE}" destId="{FBA1A599-2CE4-439C-A665-65DAD763069E}" srcOrd="0" destOrd="0" presId="urn:microsoft.com/office/officeart/2005/8/layout/default"/>
    <dgm:cxn modelId="{FB039DFF-4FD6-49ED-ABD6-969E2CB3726B}" srcId="{7DEFF05F-D5C3-4368-92B5-EB2FACFF60BE}" destId="{D4705B90-92DC-4BA7-A837-326E7F765F08}" srcOrd="1" destOrd="0" parTransId="{9D05E176-456F-47D4-BEB8-5509EC6863AC}" sibTransId="{00B5B50D-73C2-4F41-88BD-1C7FD8597287}"/>
    <dgm:cxn modelId="{A41A22B9-87FC-4FE9-A382-49597A4C2CBA}" type="presParOf" srcId="{FBA1A599-2CE4-439C-A665-65DAD763069E}" destId="{1B157B62-07B8-4D34-9FB3-3D1CB5848DB3}" srcOrd="0" destOrd="0" presId="urn:microsoft.com/office/officeart/2005/8/layout/default"/>
    <dgm:cxn modelId="{992AC424-34B0-49F8-9B4F-86A3B23976B3}" type="presParOf" srcId="{FBA1A599-2CE4-439C-A665-65DAD763069E}" destId="{495CCBD0-A59B-4B16-80E8-A4159CA45733}" srcOrd="1" destOrd="0" presId="urn:microsoft.com/office/officeart/2005/8/layout/default"/>
    <dgm:cxn modelId="{ABA84759-5232-4D40-9A2E-D11F4BDE073A}" type="presParOf" srcId="{FBA1A599-2CE4-439C-A665-65DAD763069E}" destId="{833A2432-3CF7-4937-B8C0-07669C9B7337}"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F6B56D-E896-4E46-924A-CB38CE0ED06D}" type="doc">
      <dgm:prSet loTypeId="urn:microsoft.com/office/officeart/2011/layout/HexagonRadial" loCatId="cycle" qsTypeId="urn:microsoft.com/office/officeart/2005/8/quickstyle/simple1" qsCatId="simple" csTypeId="urn:microsoft.com/office/officeart/2005/8/colors/colorful5" csCatId="colorful" phldr="1"/>
      <dgm:spPr/>
      <dgm:t>
        <a:bodyPr/>
        <a:lstStyle/>
        <a:p>
          <a:endParaRPr lang="en-US"/>
        </a:p>
      </dgm:t>
    </dgm:pt>
    <dgm:pt modelId="{CACA6B69-56EB-4B3A-894A-195BB2388C3C}">
      <dgm:prSet phldrT="[Text]" custT="1"/>
      <dgm:spPr/>
      <dgm:t>
        <a:bodyPr/>
        <a:lstStyle/>
        <a:p>
          <a:r>
            <a:rPr lang="en-US" sz="2000" b="1"/>
            <a:t>Plan Elements</a:t>
          </a:r>
        </a:p>
      </dgm:t>
    </dgm:pt>
    <dgm:pt modelId="{9BAD9CCA-B4F3-4D89-94A2-F2679840DB1C}" type="parTrans" cxnId="{3D029F5C-9AF9-456F-9D56-A6EF027B2706}">
      <dgm:prSet/>
      <dgm:spPr/>
      <dgm:t>
        <a:bodyPr/>
        <a:lstStyle/>
        <a:p>
          <a:endParaRPr lang="en-US" sz="2800" b="1"/>
        </a:p>
      </dgm:t>
    </dgm:pt>
    <dgm:pt modelId="{9B3A1247-ABDB-4AE7-B26E-B197EB270A8D}" type="sibTrans" cxnId="{3D029F5C-9AF9-456F-9D56-A6EF027B2706}">
      <dgm:prSet/>
      <dgm:spPr/>
      <dgm:t>
        <a:bodyPr/>
        <a:lstStyle/>
        <a:p>
          <a:endParaRPr lang="en-US" sz="2800" b="1"/>
        </a:p>
      </dgm:t>
    </dgm:pt>
    <dgm:pt modelId="{2FDF6A47-91BF-42D9-A5A1-C06F72308673}">
      <dgm:prSet phldrT="[Text]" custT="1"/>
      <dgm:spPr/>
      <dgm:t>
        <a:bodyPr/>
        <a:lstStyle/>
        <a:p>
          <a:r>
            <a:rPr lang="en-US" sz="1200" b="1"/>
            <a:t>Data Type</a:t>
          </a:r>
        </a:p>
      </dgm:t>
    </dgm:pt>
    <dgm:pt modelId="{F22E49B4-9BCE-4BB6-BD07-6D28C9495591}" type="parTrans" cxnId="{22B55C53-490F-4FF3-8D25-FEE90C7BBE6B}">
      <dgm:prSet/>
      <dgm:spPr/>
      <dgm:t>
        <a:bodyPr/>
        <a:lstStyle/>
        <a:p>
          <a:endParaRPr lang="en-US" sz="2800" b="1"/>
        </a:p>
      </dgm:t>
    </dgm:pt>
    <dgm:pt modelId="{56DB0BE4-5E3A-475D-9C41-74D804F22710}" type="sibTrans" cxnId="{22B55C53-490F-4FF3-8D25-FEE90C7BBE6B}">
      <dgm:prSet/>
      <dgm:spPr/>
      <dgm:t>
        <a:bodyPr/>
        <a:lstStyle/>
        <a:p>
          <a:endParaRPr lang="en-US" sz="2800" b="1"/>
        </a:p>
      </dgm:t>
    </dgm:pt>
    <dgm:pt modelId="{C153C3CD-940C-4F14-BC3C-ED044D77575B}">
      <dgm:prSet phldrT="[Text]" custT="1"/>
      <dgm:spPr/>
      <dgm:t>
        <a:bodyPr/>
        <a:lstStyle/>
        <a:p>
          <a:r>
            <a:rPr lang="en-US" sz="1200" b="1"/>
            <a:t>Related tools, Software and/or Code</a:t>
          </a:r>
        </a:p>
      </dgm:t>
    </dgm:pt>
    <dgm:pt modelId="{FD663FA7-3BB4-42C8-B791-2CA3D22BA615}" type="parTrans" cxnId="{19280168-C573-4D2E-B606-21A53852B408}">
      <dgm:prSet/>
      <dgm:spPr/>
      <dgm:t>
        <a:bodyPr/>
        <a:lstStyle/>
        <a:p>
          <a:endParaRPr lang="en-US" sz="2800" b="1"/>
        </a:p>
      </dgm:t>
    </dgm:pt>
    <dgm:pt modelId="{CD08E9F1-6ED3-4BE2-964C-CC2AF5086FD7}" type="sibTrans" cxnId="{19280168-C573-4D2E-B606-21A53852B408}">
      <dgm:prSet/>
      <dgm:spPr/>
      <dgm:t>
        <a:bodyPr/>
        <a:lstStyle/>
        <a:p>
          <a:endParaRPr lang="en-US" sz="2800" b="1"/>
        </a:p>
      </dgm:t>
    </dgm:pt>
    <dgm:pt modelId="{35CEB746-245A-4FB8-8B62-BD999C66D082}">
      <dgm:prSet phldrT="[Text]" custT="1"/>
      <dgm:spPr/>
      <dgm:t>
        <a:bodyPr/>
        <a:lstStyle/>
        <a:p>
          <a:r>
            <a:rPr lang="en-US" sz="1200" b="1"/>
            <a:t>Standards</a:t>
          </a:r>
        </a:p>
      </dgm:t>
    </dgm:pt>
    <dgm:pt modelId="{7B0AFF97-EFF4-4BC6-9A16-6DC91A3A8888}" type="parTrans" cxnId="{02908F10-9CFF-4971-96C4-D6B88429B4F0}">
      <dgm:prSet/>
      <dgm:spPr/>
      <dgm:t>
        <a:bodyPr/>
        <a:lstStyle/>
        <a:p>
          <a:endParaRPr lang="en-US" sz="2800" b="1"/>
        </a:p>
      </dgm:t>
    </dgm:pt>
    <dgm:pt modelId="{C8D11A6F-6C67-437D-9AF7-19DE3889249A}" type="sibTrans" cxnId="{02908F10-9CFF-4971-96C4-D6B88429B4F0}">
      <dgm:prSet/>
      <dgm:spPr/>
      <dgm:t>
        <a:bodyPr/>
        <a:lstStyle/>
        <a:p>
          <a:endParaRPr lang="en-US" sz="2800" b="1"/>
        </a:p>
      </dgm:t>
    </dgm:pt>
    <dgm:pt modelId="{F00FFE79-90E3-4296-A89E-926B48F99B72}">
      <dgm:prSet phldrT="[Text]" custT="1"/>
      <dgm:spPr/>
      <dgm:t>
        <a:bodyPr/>
        <a:lstStyle/>
        <a:p>
          <a:r>
            <a:rPr lang="en-US" sz="1200" b="1"/>
            <a:t>Data Preservation, Access and Associated Timelines</a:t>
          </a:r>
        </a:p>
      </dgm:t>
    </dgm:pt>
    <dgm:pt modelId="{C90AFF68-1C9E-4E5A-AB8E-0C9583BAFD52}" type="parTrans" cxnId="{5C46600E-71E1-4900-8073-B2BAE108420F}">
      <dgm:prSet/>
      <dgm:spPr/>
      <dgm:t>
        <a:bodyPr/>
        <a:lstStyle/>
        <a:p>
          <a:endParaRPr lang="en-US" sz="2800" b="1"/>
        </a:p>
      </dgm:t>
    </dgm:pt>
    <dgm:pt modelId="{E92031AE-414E-4394-B2A5-6C5004A533B9}" type="sibTrans" cxnId="{5C46600E-71E1-4900-8073-B2BAE108420F}">
      <dgm:prSet/>
      <dgm:spPr/>
      <dgm:t>
        <a:bodyPr/>
        <a:lstStyle/>
        <a:p>
          <a:endParaRPr lang="en-US" sz="2800" b="1"/>
        </a:p>
      </dgm:t>
    </dgm:pt>
    <dgm:pt modelId="{E7BDEB0A-7F81-4A4F-A091-07158F840E07}">
      <dgm:prSet phldrT="[Text]" custT="1"/>
      <dgm:spPr/>
      <dgm:t>
        <a:bodyPr/>
        <a:lstStyle/>
        <a:p>
          <a:r>
            <a:rPr lang="en-US" sz="1200" b="1"/>
            <a:t>Access, Distribution, or Reuse Considerations</a:t>
          </a:r>
        </a:p>
      </dgm:t>
    </dgm:pt>
    <dgm:pt modelId="{BE722F28-9641-44CE-AF4E-D311AFB21E83}" type="parTrans" cxnId="{0D6F39F1-873D-4EE2-AAEF-94FF28D506B1}">
      <dgm:prSet/>
      <dgm:spPr/>
      <dgm:t>
        <a:bodyPr/>
        <a:lstStyle/>
        <a:p>
          <a:endParaRPr lang="en-US" sz="2800" b="1"/>
        </a:p>
      </dgm:t>
    </dgm:pt>
    <dgm:pt modelId="{8BD3FF16-B990-43D9-B2F8-2EA662F3134B}" type="sibTrans" cxnId="{0D6F39F1-873D-4EE2-AAEF-94FF28D506B1}">
      <dgm:prSet/>
      <dgm:spPr/>
      <dgm:t>
        <a:bodyPr/>
        <a:lstStyle/>
        <a:p>
          <a:endParaRPr lang="en-US" sz="2800" b="1"/>
        </a:p>
      </dgm:t>
    </dgm:pt>
    <dgm:pt modelId="{7BF64A63-10EB-477C-97E4-62558898A107}">
      <dgm:prSet phldrT="[Text]" custT="1"/>
      <dgm:spPr/>
      <dgm:t>
        <a:bodyPr/>
        <a:lstStyle/>
        <a:p>
          <a:r>
            <a:rPr lang="en-US" sz="1200" b="1"/>
            <a:t>Oversight of Data Management and Sharing</a:t>
          </a:r>
        </a:p>
      </dgm:t>
    </dgm:pt>
    <dgm:pt modelId="{8CB27227-7B76-400D-B196-1313AB937842}" type="parTrans" cxnId="{99421969-3D96-458F-A7B2-9D562DE32287}">
      <dgm:prSet/>
      <dgm:spPr/>
      <dgm:t>
        <a:bodyPr/>
        <a:lstStyle/>
        <a:p>
          <a:endParaRPr lang="en-US" sz="2800" b="1"/>
        </a:p>
      </dgm:t>
    </dgm:pt>
    <dgm:pt modelId="{BD13C853-7178-4005-ADAA-106A71CFD714}" type="sibTrans" cxnId="{99421969-3D96-458F-A7B2-9D562DE32287}">
      <dgm:prSet/>
      <dgm:spPr/>
      <dgm:t>
        <a:bodyPr/>
        <a:lstStyle/>
        <a:p>
          <a:endParaRPr lang="en-US" sz="2800" b="1"/>
        </a:p>
      </dgm:t>
    </dgm:pt>
    <dgm:pt modelId="{52945470-37AC-4BFC-9C30-0961BFA01851}" type="pres">
      <dgm:prSet presAssocID="{5FF6B56D-E896-4E46-924A-CB38CE0ED06D}" presName="Name0" presStyleCnt="0">
        <dgm:presLayoutVars>
          <dgm:chMax val="1"/>
          <dgm:chPref val="1"/>
          <dgm:dir/>
          <dgm:animOne val="branch"/>
          <dgm:animLvl val="lvl"/>
        </dgm:presLayoutVars>
      </dgm:prSet>
      <dgm:spPr/>
    </dgm:pt>
    <dgm:pt modelId="{8B1F6FA0-9760-45F5-BE04-5DFA6CFBE050}" type="pres">
      <dgm:prSet presAssocID="{CACA6B69-56EB-4B3A-894A-195BB2388C3C}" presName="Parent" presStyleLbl="node0" presStyleIdx="0" presStyleCnt="1">
        <dgm:presLayoutVars>
          <dgm:chMax val="6"/>
          <dgm:chPref val="6"/>
        </dgm:presLayoutVars>
      </dgm:prSet>
      <dgm:spPr/>
    </dgm:pt>
    <dgm:pt modelId="{56B28F1F-F166-4F94-9876-7F2F086DF7B2}" type="pres">
      <dgm:prSet presAssocID="{2FDF6A47-91BF-42D9-A5A1-C06F72308673}" presName="Accent1" presStyleCnt="0"/>
      <dgm:spPr/>
    </dgm:pt>
    <dgm:pt modelId="{08FA640F-1C9A-4D6D-B279-0F2B11FC1A40}" type="pres">
      <dgm:prSet presAssocID="{2FDF6A47-91BF-42D9-A5A1-C06F72308673}" presName="Accent" presStyleLbl="bgShp" presStyleIdx="0" presStyleCnt="6"/>
      <dgm:spPr/>
    </dgm:pt>
    <dgm:pt modelId="{EF26B209-332F-4C47-9FF6-D8B2E7074BFA}" type="pres">
      <dgm:prSet presAssocID="{2FDF6A47-91BF-42D9-A5A1-C06F72308673}" presName="Child1" presStyleLbl="node1" presStyleIdx="0" presStyleCnt="6">
        <dgm:presLayoutVars>
          <dgm:chMax val="0"/>
          <dgm:chPref val="0"/>
          <dgm:bulletEnabled val="1"/>
        </dgm:presLayoutVars>
      </dgm:prSet>
      <dgm:spPr/>
    </dgm:pt>
    <dgm:pt modelId="{BA492CF6-43FB-42EE-A544-B584087AFBBC}" type="pres">
      <dgm:prSet presAssocID="{C153C3CD-940C-4F14-BC3C-ED044D77575B}" presName="Accent2" presStyleCnt="0"/>
      <dgm:spPr/>
    </dgm:pt>
    <dgm:pt modelId="{8D62436C-F898-484A-B83C-7621C8CF60E2}" type="pres">
      <dgm:prSet presAssocID="{C153C3CD-940C-4F14-BC3C-ED044D77575B}" presName="Accent" presStyleLbl="bgShp" presStyleIdx="1" presStyleCnt="6"/>
      <dgm:spPr/>
    </dgm:pt>
    <dgm:pt modelId="{0C3B4C52-A752-43D4-89A8-B989C6111639}" type="pres">
      <dgm:prSet presAssocID="{C153C3CD-940C-4F14-BC3C-ED044D77575B}" presName="Child2" presStyleLbl="node1" presStyleIdx="1" presStyleCnt="6">
        <dgm:presLayoutVars>
          <dgm:chMax val="0"/>
          <dgm:chPref val="0"/>
          <dgm:bulletEnabled val="1"/>
        </dgm:presLayoutVars>
      </dgm:prSet>
      <dgm:spPr/>
    </dgm:pt>
    <dgm:pt modelId="{C2F07448-9800-4AF5-AA59-D193C6ECF6DB}" type="pres">
      <dgm:prSet presAssocID="{35CEB746-245A-4FB8-8B62-BD999C66D082}" presName="Accent3" presStyleCnt="0"/>
      <dgm:spPr/>
    </dgm:pt>
    <dgm:pt modelId="{6B3D95AC-D2EA-4884-AFC2-5151D61837EB}" type="pres">
      <dgm:prSet presAssocID="{35CEB746-245A-4FB8-8B62-BD999C66D082}" presName="Accent" presStyleLbl="bgShp" presStyleIdx="2" presStyleCnt="6"/>
      <dgm:spPr/>
    </dgm:pt>
    <dgm:pt modelId="{370269B5-B94A-4081-A40D-9D447F4684C6}" type="pres">
      <dgm:prSet presAssocID="{35CEB746-245A-4FB8-8B62-BD999C66D082}" presName="Child3" presStyleLbl="node1" presStyleIdx="2" presStyleCnt="6">
        <dgm:presLayoutVars>
          <dgm:chMax val="0"/>
          <dgm:chPref val="0"/>
          <dgm:bulletEnabled val="1"/>
        </dgm:presLayoutVars>
      </dgm:prSet>
      <dgm:spPr/>
    </dgm:pt>
    <dgm:pt modelId="{F5390A0B-E3D2-4C93-AAD6-C89650B058ED}" type="pres">
      <dgm:prSet presAssocID="{F00FFE79-90E3-4296-A89E-926B48F99B72}" presName="Accent4" presStyleCnt="0"/>
      <dgm:spPr/>
    </dgm:pt>
    <dgm:pt modelId="{4885D939-1ABA-4464-8ACC-F604BC62A034}" type="pres">
      <dgm:prSet presAssocID="{F00FFE79-90E3-4296-A89E-926B48F99B72}" presName="Accent" presStyleLbl="bgShp" presStyleIdx="3" presStyleCnt="6"/>
      <dgm:spPr/>
    </dgm:pt>
    <dgm:pt modelId="{EAA0D9A6-CD45-4C44-AF5E-13442D586C48}" type="pres">
      <dgm:prSet presAssocID="{F00FFE79-90E3-4296-A89E-926B48F99B72}" presName="Child4" presStyleLbl="node1" presStyleIdx="3" presStyleCnt="6" custScaleX="109590">
        <dgm:presLayoutVars>
          <dgm:chMax val="0"/>
          <dgm:chPref val="0"/>
          <dgm:bulletEnabled val="1"/>
        </dgm:presLayoutVars>
      </dgm:prSet>
      <dgm:spPr/>
    </dgm:pt>
    <dgm:pt modelId="{5AA4E035-B074-408E-AD87-E0C196309726}" type="pres">
      <dgm:prSet presAssocID="{E7BDEB0A-7F81-4A4F-A091-07158F840E07}" presName="Accent5" presStyleCnt="0"/>
      <dgm:spPr/>
    </dgm:pt>
    <dgm:pt modelId="{16643660-2E9A-4EDC-A818-53B9B61CBFC5}" type="pres">
      <dgm:prSet presAssocID="{E7BDEB0A-7F81-4A4F-A091-07158F840E07}" presName="Accent" presStyleLbl="bgShp" presStyleIdx="4" presStyleCnt="6"/>
      <dgm:spPr/>
    </dgm:pt>
    <dgm:pt modelId="{521768B5-C18E-4652-97A9-0D7DC290E4D4}" type="pres">
      <dgm:prSet presAssocID="{E7BDEB0A-7F81-4A4F-A091-07158F840E07}" presName="Child5" presStyleLbl="node1" presStyleIdx="4" presStyleCnt="6" custScaleX="115651" custLinFactNeighborX="-8148">
        <dgm:presLayoutVars>
          <dgm:chMax val="0"/>
          <dgm:chPref val="0"/>
          <dgm:bulletEnabled val="1"/>
        </dgm:presLayoutVars>
      </dgm:prSet>
      <dgm:spPr/>
    </dgm:pt>
    <dgm:pt modelId="{A7B5869B-4FA7-4D84-AAE3-3190B5054665}" type="pres">
      <dgm:prSet presAssocID="{7BF64A63-10EB-477C-97E4-62558898A107}" presName="Accent6" presStyleCnt="0"/>
      <dgm:spPr/>
    </dgm:pt>
    <dgm:pt modelId="{08DC4337-7772-4CE8-B305-72F701F7ADBA}" type="pres">
      <dgm:prSet presAssocID="{7BF64A63-10EB-477C-97E4-62558898A107}" presName="Accent" presStyleLbl="bgShp" presStyleIdx="5" presStyleCnt="6"/>
      <dgm:spPr/>
    </dgm:pt>
    <dgm:pt modelId="{92FDB9F9-32BB-4B10-B506-22B57847621F}" type="pres">
      <dgm:prSet presAssocID="{7BF64A63-10EB-477C-97E4-62558898A107}" presName="Child6" presStyleLbl="node1" presStyleIdx="5" presStyleCnt="6">
        <dgm:presLayoutVars>
          <dgm:chMax val="0"/>
          <dgm:chPref val="0"/>
          <dgm:bulletEnabled val="1"/>
        </dgm:presLayoutVars>
      </dgm:prSet>
      <dgm:spPr/>
    </dgm:pt>
  </dgm:ptLst>
  <dgm:cxnLst>
    <dgm:cxn modelId="{5C46600E-71E1-4900-8073-B2BAE108420F}" srcId="{CACA6B69-56EB-4B3A-894A-195BB2388C3C}" destId="{F00FFE79-90E3-4296-A89E-926B48F99B72}" srcOrd="3" destOrd="0" parTransId="{C90AFF68-1C9E-4E5A-AB8E-0C9583BAFD52}" sibTransId="{E92031AE-414E-4394-B2A5-6C5004A533B9}"/>
    <dgm:cxn modelId="{02908F10-9CFF-4971-96C4-D6B88429B4F0}" srcId="{CACA6B69-56EB-4B3A-894A-195BB2388C3C}" destId="{35CEB746-245A-4FB8-8B62-BD999C66D082}" srcOrd="2" destOrd="0" parTransId="{7B0AFF97-EFF4-4BC6-9A16-6DC91A3A8888}" sibTransId="{C8D11A6F-6C67-437D-9AF7-19DE3889249A}"/>
    <dgm:cxn modelId="{C391FE1D-4CA3-4743-93C8-665910958E88}" type="presOf" srcId="{35CEB746-245A-4FB8-8B62-BD999C66D082}" destId="{370269B5-B94A-4081-A40D-9D447F4684C6}" srcOrd="0" destOrd="0" presId="urn:microsoft.com/office/officeart/2011/layout/HexagonRadial"/>
    <dgm:cxn modelId="{7F3EFA21-89A4-4E47-B25B-12B7A2F3E1E4}" type="presOf" srcId="{E7BDEB0A-7F81-4A4F-A091-07158F840E07}" destId="{521768B5-C18E-4652-97A9-0D7DC290E4D4}" srcOrd="0" destOrd="0" presId="urn:microsoft.com/office/officeart/2011/layout/HexagonRadial"/>
    <dgm:cxn modelId="{D8CD8C31-9259-47B0-B072-D8359A74F23D}" type="presOf" srcId="{F00FFE79-90E3-4296-A89E-926B48F99B72}" destId="{EAA0D9A6-CD45-4C44-AF5E-13442D586C48}" srcOrd="0" destOrd="0" presId="urn:microsoft.com/office/officeart/2011/layout/HexagonRadial"/>
    <dgm:cxn modelId="{22B55C53-490F-4FF3-8D25-FEE90C7BBE6B}" srcId="{CACA6B69-56EB-4B3A-894A-195BB2388C3C}" destId="{2FDF6A47-91BF-42D9-A5A1-C06F72308673}" srcOrd="0" destOrd="0" parTransId="{F22E49B4-9BCE-4BB6-BD07-6D28C9495591}" sibTransId="{56DB0BE4-5E3A-475D-9C41-74D804F22710}"/>
    <dgm:cxn modelId="{3D029F5C-9AF9-456F-9D56-A6EF027B2706}" srcId="{5FF6B56D-E896-4E46-924A-CB38CE0ED06D}" destId="{CACA6B69-56EB-4B3A-894A-195BB2388C3C}" srcOrd="0" destOrd="0" parTransId="{9BAD9CCA-B4F3-4D89-94A2-F2679840DB1C}" sibTransId="{9B3A1247-ABDB-4AE7-B26E-B197EB270A8D}"/>
    <dgm:cxn modelId="{19280168-C573-4D2E-B606-21A53852B408}" srcId="{CACA6B69-56EB-4B3A-894A-195BB2388C3C}" destId="{C153C3CD-940C-4F14-BC3C-ED044D77575B}" srcOrd="1" destOrd="0" parTransId="{FD663FA7-3BB4-42C8-B791-2CA3D22BA615}" sibTransId="{CD08E9F1-6ED3-4BE2-964C-CC2AF5086FD7}"/>
    <dgm:cxn modelId="{99421969-3D96-458F-A7B2-9D562DE32287}" srcId="{CACA6B69-56EB-4B3A-894A-195BB2388C3C}" destId="{7BF64A63-10EB-477C-97E4-62558898A107}" srcOrd="5" destOrd="0" parTransId="{8CB27227-7B76-400D-B196-1313AB937842}" sibTransId="{BD13C853-7178-4005-ADAA-106A71CFD714}"/>
    <dgm:cxn modelId="{AA7B9B78-B0DB-42C3-964D-5F47124CF8D7}" type="presOf" srcId="{CACA6B69-56EB-4B3A-894A-195BB2388C3C}" destId="{8B1F6FA0-9760-45F5-BE04-5DFA6CFBE050}" srcOrd="0" destOrd="0" presId="urn:microsoft.com/office/officeart/2011/layout/HexagonRadial"/>
    <dgm:cxn modelId="{87181A97-F9B9-41C3-A1E1-10856988907C}" type="presOf" srcId="{7BF64A63-10EB-477C-97E4-62558898A107}" destId="{92FDB9F9-32BB-4B10-B506-22B57847621F}" srcOrd="0" destOrd="0" presId="urn:microsoft.com/office/officeart/2011/layout/HexagonRadial"/>
    <dgm:cxn modelId="{6384C49C-7E79-4325-8208-8FD03A2500B1}" type="presOf" srcId="{2FDF6A47-91BF-42D9-A5A1-C06F72308673}" destId="{EF26B209-332F-4C47-9FF6-D8B2E7074BFA}" srcOrd="0" destOrd="0" presId="urn:microsoft.com/office/officeart/2011/layout/HexagonRadial"/>
    <dgm:cxn modelId="{2C59D0BA-B246-42A3-8F84-E75903AFAA60}" type="presOf" srcId="{5FF6B56D-E896-4E46-924A-CB38CE0ED06D}" destId="{52945470-37AC-4BFC-9C30-0961BFA01851}" srcOrd="0" destOrd="0" presId="urn:microsoft.com/office/officeart/2011/layout/HexagonRadial"/>
    <dgm:cxn modelId="{1E874CD4-F273-4DCE-9C4C-EC5BA860A34C}" type="presOf" srcId="{C153C3CD-940C-4F14-BC3C-ED044D77575B}" destId="{0C3B4C52-A752-43D4-89A8-B989C6111639}" srcOrd="0" destOrd="0" presId="urn:microsoft.com/office/officeart/2011/layout/HexagonRadial"/>
    <dgm:cxn modelId="{0D6F39F1-873D-4EE2-AAEF-94FF28D506B1}" srcId="{CACA6B69-56EB-4B3A-894A-195BB2388C3C}" destId="{E7BDEB0A-7F81-4A4F-A091-07158F840E07}" srcOrd="4" destOrd="0" parTransId="{BE722F28-9641-44CE-AF4E-D311AFB21E83}" sibTransId="{8BD3FF16-B990-43D9-B2F8-2EA662F3134B}"/>
    <dgm:cxn modelId="{C3CB985C-4DF4-4229-8185-448682CD9C13}" type="presParOf" srcId="{52945470-37AC-4BFC-9C30-0961BFA01851}" destId="{8B1F6FA0-9760-45F5-BE04-5DFA6CFBE050}" srcOrd="0" destOrd="0" presId="urn:microsoft.com/office/officeart/2011/layout/HexagonRadial"/>
    <dgm:cxn modelId="{78354EB1-C95B-4A95-97C8-A9F2495915AF}" type="presParOf" srcId="{52945470-37AC-4BFC-9C30-0961BFA01851}" destId="{56B28F1F-F166-4F94-9876-7F2F086DF7B2}" srcOrd="1" destOrd="0" presId="urn:microsoft.com/office/officeart/2011/layout/HexagonRadial"/>
    <dgm:cxn modelId="{3BFEEF33-0884-4DD6-AB16-02E4EBF61505}" type="presParOf" srcId="{56B28F1F-F166-4F94-9876-7F2F086DF7B2}" destId="{08FA640F-1C9A-4D6D-B279-0F2B11FC1A40}" srcOrd="0" destOrd="0" presId="urn:microsoft.com/office/officeart/2011/layout/HexagonRadial"/>
    <dgm:cxn modelId="{563376FA-0D5B-418E-849D-C39D17BD1FE7}" type="presParOf" srcId="{52945470-37AC-4BFC-9C30-0961BFA01851}" destId="{EF26B209-332F-4C47-9FF6-D8B2E7074BFA}" srcOrd="2" destOrd="0" presId="urn:microsoft.com/office/officeart/2011/layout/HexagonRadial"/>
    <dgm:cxn modelId="{31197EF5-0A71-42D7-97E3-EEFCEACDD4B0}" type="presParOf" srcId="{52945470-37AC-4BFC-9C30-0961BFA01851}" destId="{BA492CF6-43FB-42EE-A544-B584087AFBBC}" srcOrd="3" destOrd="0" presId="urn:microsoft.com/office/officeart/2011/layout/HexagonRadial"/>
    <dgm:cxn modelId="{8E48417D-51D9-42C3-852E-0AE9110F890E}" type="presParOf" srcId="{BA492CF6-43FB-42EE-A544-B584087AFBBC}" destId="{8D62436C-F898-484A-B83C-7621C8CF60E2}" srcOrd="0" destOrd="0" presId="urn:microsoft.com/office/officeart/2011/layout/HexagonRadial"/>
    <dgm:cxn modelId="{7517DE58-FF99-461F-8D3A-9A66CB5CD023}" type="presParOf" srcId="{52945470-37AC-4BFC-9C30-0961BFA01851}" destId="{0C3B4C52-A752-43D4-89A8-B989C6111639}" srcOrd="4" destOrd="0" presId="urn:microsoft.com/office/officeart/2011/layout/HexagonRadial"/>
    <dgm:cxn modelId="{E0A8097A-C569-4896-900F-252ECB363802}" type="presParOf" srcId="{52945470-37AC-4BFC-9C30-0961BFA01851}" destId="{C2F07448-9800-4AF5-AA59-D193C6ECF6DB}" srcOrd="5" destOrd="0" presId="urn:microsoft.com/office/officeart/2011/layout/HexagonRadial"/>
    <dgm:cxn modelId="{7DA894E9-A4C4-4ABA-B059-A5F3354E0449}" type="presParOf" srcId="{C2F07448-9800-4AF5-AA59-D193C6ECF6DB}" destId="{6B3D95AC-D2EA-4884-AFC2-5151D61837EB}" srcOrd="0" destOrd="0" presId="urn:microsoft.com/office/officeart/2011/layout/HexagonRadial"/>
    <dgm:cxn modelId="{C9BF23D8-0BF5-465E-B1A4-759A537E00E5}" type="presParOf" srcId="{52945470-37AC-4BFC-9C30-0961BFA01851}" destId="{370269B5-B94A-4081-A40D-9D447F4684C6}" srcOrd="6" destOrd="0" presId="urn:microsoft.com/office/officeart/2011/layout/HexagonRadial"/>
    <dgm:cxn modelId="{90A2CF7A-3DAB-49D2-B49A-D9CB864232D5}" type="presParOf" srcId="{52945470-37AC-4BFC-9C30-0961BFA01851}" destId="{F5390A0B-E3D2-4C93-AAD6-C89650B058ED}" srcOrd="7" destOrd="0" presId="urn:microsoft.com/office/officeart/2011/layout/HexagonRadial"/>
    <dgm:cxn modelId="{C6B9E9A8-0021-4BCC-8C0D-56DCB8155027}" type="presParOf" srcId="{F5390A0B-E3D2-4C93-AAD6-C89650B058ED}" destId="{4885D939-1ABA-4464-8ACC-F604BC62A034}" srcOrd="0" destOrd="0" presId="urn:microsoft.com/office/officeart/2011/layout/HexagonRadial"/>
    <dgm:cxn modelId="{64A74D97-6D4B-40BA-93CD-103D45D5355D}" type="presParOf" srcId="{52945470-37AC-4BFC-9C30-0961BFA01851}" destId="{EAA0D9A6-CD45-4C44-AF5E-13442D586C48}" srcOrd="8" destOrd="0" presId="urn:microsoft.com/office/officeart/2011/layout/HexagonRadial"/>
    <dgm:cxn modelId="{A63CCF11-CBA3-4642-973F-CB62119710B1}" type="presParOf" srcId="{52945470-37AC-4BFC-9C30-0961BFA01851}" destId="{5AA4E035-B074-408E-AD87-E0C196309726}" srcOrd="9" destOrd="0" presId="urn:microsoft.com/office/officeart/2011/layout/HexagonRadial"/>
    <dgm:cxn modelId="{D081F04A-2131-4875-9575-069AD202E910}" type="presParOf" srcId="{5AA4E035-B074-408E-AD87-E0C196309726}" destId="{16643660-2E9A-4EDC-A818-53B9B61CBFC5}" srcOrd="0" destOrd="0" presId="urn:microsoft.com/office/officeart/2011/layout/HexagonRadial"/>
    <dgm:cxn modelId="{1A9E863D-FC12-4745-AAAF-A24BC06F033C}" type="presParOf" srcId="{52945470-37AC-4BFC-9C30-0961BFA01851}" destId="{521768B5-C18E-4652-97A9-0D7DC290E4D4}" srcOrd="10" destOrd="0" presId="urn:microsoft.com/office/officeart/2011/layout/HexagonRadial"/>
    <dgm:cxn modelId="{1479BE5F-8E3F-4983-AD42-570EDE36E0D6}" type="presParOf" srcId="{52945470-37AC-4BFC-9C30-0961BFA01851}" destId="{A7B5869B-4FA7-4D84-AAE3-3190B5054665}" srcOrd="11" destOrd="0" presId="urn:microsoft.com/office/officeart/2011/layout/HexagonRadial"/>
    <dgm:cxn modelId="{7578BE4D-00DC-40E4-95A6-57A6771B2002}" type="presParOf" srcId="{A7B5869B-4FA7-4D84-AAE3-3190B5054665}" destId="{08DC4337-7772-4CE8-B305-72F701F7ADBA}" srcOrd="0" destOrd="0" presId="urn:microsoft.com/office/officeart/2011/layout/HexagonRadial"/>
    <dgm:cxn modelId="{8ADE9681-9D7D-48A6-A5C0-065A6F9D138A}" type="presParOf" srcId="{52945470-37AC-4BFC-9C30-0961BFA01851}" destId="{92FDB9F9-32BB-4B10-B506-22B57847621F}"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57B62-07B8-4D34-9FB3-3D1CB5848DB3}">
      <dsp:nvSpPr>
        <dsp:cNvPr id="0" name=""/>
        <dsp:cNvSpPr/>
      </dsp:nvSpPr>
      <dsp:spPr>
        <a:xfrm>
          <a:off x="417999" y="3991"/>
          <a:ext cx="5830833" cy="247271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108000"/>
            </a:lnSpc>
            <a:spcBef>
              <a:spcPct val="0"/>
            </a:spcBef>
            <a:spcAft>
              <a:spcPct val="35000"/>
            </a:spcAft>
            <a:buNone/>
          </a:pPr>
          <a:r>
            <a:rPr lang="en-US" sz="2400" b="1" kern="1200" dirty="0">
              <a:latin typeface="Open Sans" panose="020B0606030504020204" pitchFamily="34" charset="0"/>
              <a:ea typeface="Open Sans" panose="020B0606030504020204" pitchFamily="34" charset="0"/>
              <a:cs typeface="Open Sans" panose="020B0606030504020204" pitchFamily="34" charset="0"/>
            </a:rPr>
            <a:t>Submission</a:t>
          </a:r>
          <a:r>
            <a:rPr lang="en-US" sz="2400" kern="1200" dirty="0">
              <a:latin typeface="Open Sans" panose="020B0606030504020204" pitchFamily="34" charset="0"/>
              <a:ea typeface="Open Sans" panose="020B0606030504020204" pitchFamily="34" charset="0"/>
              <a:cs typeface="Open Sans" panose="020B0606030504020204" pitchFamily="34" charset="0"/>
            </a:rPr>
            <a:t> of Data Management &amp; Sharing Plan with all applications for funding beginning January 25, 2023</a:t>
          </a:r>
        </a:p>
      </dsp:txBody>
      <dsp:txXfrm>
        <a:off x="417999" y="3991"/>
        <a:ext cx="5830833" cy="2472717"/>
      </dsp:txXfrm>
    </dsp:sp>
    <dsp:sp modelId="{833A2432-3CF7-4937-B8C0-07669C9B7337}">
      <dsp:nvSpPr>
        <dsp:cNvPr id="0" name=""/>
        <dsp:cNvSpPr/>
      </dsp:nvSpPr>
      <dsp:spPr>
        <a:xfrm>
          <a:off x="417999" y="2888828"/>
          <a:ext cx="5830833" cy="2472717"/>
        </a:xfrm>
        <a:prstGeom prst="rect">
          <a:avLst/>
        </a:prstGeom>
        <a:gradFill rotWithShape="0">
          <a:gsLst>
            <a:gs pos="0">
              <a:schemeClr val="accent5">
                <a:hueOff val="0"/>
                <a:satOff val="0"/>
                <a:lumOff val="-20002"/>
                <a:alphaOff val="0"/>
                <a:satMod val="103000"/>
                <a:lumMod val="102000"/>
                <a:tint val="94000"/>
              </a:schemeClr>
            </a:gs>
            <a:gs pos="50000">
              <a:schemeClr val="accent5">
                <a:hueOff val="0"/>
                <a:satOff val="0"/>
                <a:lumOff val="-20002"/>
                <a:alphaOff val="0"/>
                <a:satMod val="110000"/>
                <a:lumMod val="100000"/>
                <a:shade val="100000"/>
              </a:schemeClr>
            </a:gs>
            <a:gs pos="100000">
              <a:schemeClr val="accent5">
                <a:hueOff val="0"/>
                <a:satOff val="0"/>
                <a:lumOff val="-2000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108000"/>
            </a:lnSpc>
            <a:spcBef>
              <a:spcPct val="0"/>
            </a:spcBef>
            <a:spcAft>
              <a:spcPct val="35000"/>
            </a:spcAft>
            <a:buNone/>
          </a:pPr>
          <a:r>
            <a:rPr lang="en-US" sz="2400" b="1" kern="1200" dirty="0">
              <a:latin typeface="Open Sans" panose="020B0606030504020204" pitchFamily="34" charset="0"/>
              <a:ea typeface="Open Sans" panose="020B0606030504020204" pitchFamily="34" charset="0"/>
              <a:cs typeface="Open Sans" panose="020B0606030504020204" pitchFamily="34" charset="0"/>
            </a:rPr>
            <a:t>Compliance</a:t>
          </a:r>
          <a:r>
            <a:rPr lang="en-US" sz="2400" kern="1200" dirty="0">
              <a:latin typeface="Open Sans" panose="020B0606030504020204" pitchFamily="34" charset="0"/>
              <a:ea typeface="Open Sans" panose="020B0606030504020204" pitchFamily="34" charset="0"/>
              <a:cs typeface="Open Sans" panose="020B0606030504020204" pitchFamily="34" charset="0"/>
            </a:rPr>
            <a:t> with the Data Management and Sharing Plan approved by the funding NIH Institute, Center, or Office </a:t>
          </a:r>
        </a:p>
      </dsp:txBody>
      <dsp:txXfrm>
        <a:off x="417999" y="2888828"/>
        <a:ext cx="5830833" cy="24727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F6FA0-9760-45F5-BE04-5DFA6CFBE050}">
      <dsp:nvSpPr>
        <dsp:cNvPr id="0" name=""/>
        <dsp:cNvSpPr/>
      </dsp:nvSpPr>
      <dsp:spPr>
        <a:xfrm>
          <a:off x="1201843" y="1254731"/>
          <a:ext cx="1594818" cy="1379582"/>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a:t>Plan Elements</a:t>
          </a:r>
        </a:p>
      </dsp:txBody>
      <dsp:txXfrm>
        <a:off x="1466127" y="1483347"/>
        <a:ext cx="1066250" cy="922350"/>
      </dsp:txXfrm>
    </dsp:sp>
    <dsp:sp modelId="{8D62436C-F898-484A-B83C-7621C8CF60E2}">
      <dsp:nvSpPr>
        <dsp:cNvPr id="0" name=""/>
        <dsp:cNvSpPr/>
      </dsp:nvSpPr>
      <dsp:spPr>
        <a:xfrm>
          <a:off x="2200505" y="594694"/>
          <a:ext cx="601720" cy="518461"/>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26B209-332F-4C47-9FF6-D8B2E7074BFA}">
      <dsp:nvSpPr>
        <dsp:cNvPr id="0" name=""/>
        <dsp:cNvSpPr/>
      </dsp:nvSpPr>
      <dsp:spPr>
        <a:xfrm>
          <a:off x="1348749" y="0"/>
          <a:ext cx="1306942" cy="1130658"/>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Data Type</a:t>
          </a:r>
        </a:p>
      </dsp:txBody>
      <dsp:txXfrm>
        <a:off x="1565337" y="187374"/>
        <a:ext cx="873766" cy="755910"/>
      </dsp:txXfrm>
    </dsp:sp>
    <dsp:sp modelId="{6B3D95AC-D2EA-4884-AFC2-5151D61837EB}">
      <dsp:nvSpPr>
        <dsp:cNvPr id="0" name=""/>
        <dsp:cNvSpPr/>
      </dsp:nvSpPr>
      <dsp:spPr>
        <a:xfrm>
          <a:off x="2902760" y="1563941"/>
          <a:ext cx="601720" cy="518461"/>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3B4C52-A752-43D4-89A8-B989C6111639}">
      <dsp:nvSpPr>
        <dsp:cNvPr id="0" name=""/>
        <dsp:cNvSpPr/>
      </dsp:nvSpPr>
      <dsp:spPr>
        <a:xfrm>
          <a:off x="2547366" y="695430"/>
          <a:ext cx="1306942" cy="1130658"/>
        </a:xfrm>
        <a:prstGeom prst="hexagon">
          <a:avLst>
            <a:gd name="adj" fmla="val 28570"/>
            <a:gd name="vf" fmla="val 115470"/>
          </a:avLst>
        </a:prstGeom>
        <a:solidFill>
          <a:schemeClr val="accent5">
            <a:hueOff val="0"/>
            <a:satOff val="0"/>
            <a:lumOff val="-40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Related tools, Software and/or Code</a:t>
          </a:r>
        </a:p>
      </dsp:txBody>
      <dsp:txXfrm>
        <a:off x="2763954" y="882804"/>
        <a:ext cx="873766" cy="755910"/>
      </dsp:txXfrm>
    </dsp:sp>
    <dsp:sp modelId="{4885D939-1ABA-4464-8ACC-F604BC62A034}">
      <dsp:nvSpPr>
        <dsp:cNvPr id="0" name=""/>
        <dsp:cNvSpPr/>
      </dsp:nvSpPr>
      <dsp:spPr>
        <a:xfrm>
          <a:off x="2414929" y="2658039"/>
          <a:ext cx="601720" cy="518461"/>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0269B5-B94A-4081-A40D-9D447F4684C6}">
      <dsp:nvSpPr>
        <dsp:cNvPr id="0" name=""/>
        <dsp:cNvSpPr/>
      </dsp:nvSpPr>
      <dsp:spPr>
        <a:xfrm>
          <a:off x="2547366" y="2062566"/>
          <a:ext cx="1306942" cy="1130658"/>
        </a:xfrm>
        <a:prstGeom prst="hexagon">
          <a:avLst>
            <a:gd name="adj" fmla="val 28570"/>
            <a:gd name="vf" fmla="val 115470"/>
          </a:avLst>
        </a:prstGeom>
        <a:solidFill>
          <a:schemeClr val="accent5">
            <a:hueOff val="0"/>
            <a:satOff val="0"/>
            <a:lumOff val="-80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Standards</a:t>
          </a:r>
        </a:p>
      </dsp:txBody>
      <dsp:txXfrm>
        <a:off x="2763954" y="2249940"/>
        <a:ext cx="873766" cy="755910"/>
      </dsp:txXfrm>
    </dsp:sp>
    <dsp:sp modelId="{16643660-2E9A-4EDC-A818-53B9B61CBFC5}">
      <dsp:nvSpPr>
        <dsp:cNvPr id="0" name=""/>
        <dsp:cNvSpPr/>
      </dsp:nvSpPr>
      <dsp:spPr>
        <a:xfrm>
          <a:off x="1204811" y="2771610"/>
          <a:ext cx="601720" cy="518461"/>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A0D9A6-CD45-4C44-AF5E-13442D586C48}">
      <dsp:nvSpPr>
        <dsp:cNvPr id="0" name=""/>
        <dsp:cNvSpPr/>
      </dsp:nvSpPr>
      <dsp:spPr>
        <a:xfrm>
          <a:off x="1286081" y="2758775"/>
          <a:ext cx="1432277" cy="1130658"/>
        </a:xfrm>
        <a:prstGeom prst="hexagon">
          <a:avLst>
            <a:gd name="adj" fmla="val 28570"/>
            <a:gd name="vf" fmla="val 115470"/>
          </a:avLst>
        </a:prstGeom>
        <a:solidFill>
          <a:schemeClr val="accent5">
            <a:hueOff val="0"/>
            <a:satOff val="0"/>
            <a:lumOff val="-120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Data Preservation, Access and Associated Timelines</a:t>
          </a:r>
        </a:p>
      </dsp:txBody>
      <dsp:txXfrm>
        <a:off x="1513114" y="2937998"/>
        <a:ext cx="978211" cy="772212"/>
      </dsp:txXfrm>
    </dsp:sp>
    <dsp:sp modelId="{08DC4337-7772-4CE8-B305-72F701F7ADBA}">
      <dsp:nvSpPr>
        <dsp:cNvPr id="0" name=""/>
        <dsp:cNvSpPr/>
      </dsp:nvSpPr>
      <dsp:spPr>
        <a:xfrm>
          <a:off x="491056" y="1802752"/>
          <a:ext cx="601720" cy="518461"/>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1768B5-C18E-4652-97A9-0D7DC290E4D4}">
      <dsp:nvSpPr>
        <dsp:cNvPr id="0" name=""/>
        <dsp:cNvSpPr/>
      </dsp:nvSpPr>
      <dsp:spPr>
        <a:xfrm>
          <a:off x="0" y="2063344"/>
          <a:ext cx="1511491" cy="1130658"/>
        </a:xfrm>
        <a:prstGeom prst="hexagon">
          <a:avLst>
            <a:gd name="adj" fmla="val 28570"/>
            <a:gd name="vf" fmla="val 115470"/>
          </a:avLst>
        </a:prstGeom>
        <a:solidFill>
          <a:schemeClr val="accent5">
            <a:hueOff val="0"/>
            <a:satOff val="0"/>
            <a:lumOff val="-160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Access, Distribution, or Reuse Considerations</a:t>
          </a:r>
        </a:p>
      </dsp:txBody>
      <dsp:txXfrm>
        <a:off x="233634" y="2238112"/>
        <a:ext cx="1044223" cy="781122"/>
      </dsp:txXfrm>
    </dsp:sp>
    <dsp:sp modelId="{92FDB9F9-32BB-4B10-B506-22B57847621F}">
      <dsp:nvSpPr>
        <dsp:cNvPr id="0" name=""/>
        <dsp:cNvSpPr/>
      </dsp:nvSpPr>
      <dsp:spPr>
        <a:xfrm>
          <a:off x="144566" y="693875"/>
          <a:ext cx="1306942" cy="1130658"/>
        </a:xfrm>
        <a:prstGeom prst="hexagon">
          <a:avLst>
            <a:gd name="adj" fmla="val 28570"/>
            <a:gd name="vf" fmla="val 115470"/>
          </a:avLst>
        </a:prstGeom>
        <a:solidFill>
          <a:schemeClr val="accent5">
            <a:hueOff val="0"/>
            <a:satOff val="0"/>
            <a:lumOff val="-200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t>Oversight of Data Management and Sharing</a:t>
          </a:r>
        </a:p>
      </dsp:txBody>
      <dsp:txXfrm>
        <a:off x="361154" y="881249"/>
        <a:ext cx="873766" cy="75591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812C66-1627-42A3-925D-57BA06DE9578}" type="datetimeFigureOut">
              <a:rPr lang="en-US" smtClean="0"/>
              <a:t>12/14/22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1F9F0D-5EF2-4A33-BA3D-FFD28AA1D5D4}" type="slidenum">
              <a:rPr lang="en-US" smtClean="0"/>
              <a:t>‹#›</a:t>
            </a:fld>
            <a:endParaRPr lang="en-US"/>
          </a:p>
        </p:txBody>
      </p:sp>
    </p:spTree>
    <p:extLst>
      <p:ext uri="{BB962C8B-B14F-4D97-AF65-F5344CB8AC3E}">
        <p14:creationId xmlns:p14="http://schemas.microsoft.com/office/powerpoint/2010/main" val="3079023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24A5C9-9546-46C3-964A-AA3A162C192E}" type="datetimeFigureOut">
              <a:rPr lang="en-US" smtClean="0"/>
              <a:t>12/14/22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1078C4-61F3-416B-85B2-12CC0004B71F}" type="slidenum">
              <a:rPr lang="en-US" smtClean="0"/>
              <a:t>‹#›</a:t>
            </a:fld>
            <a:endParaRPr lang="en-US"/>
          </a:p>
        </p:txBody>
      </p:sp>
    </p:spTree>
    <p:extLst>
      <p:ext uri="{BB962C8B-B14F-4D97-AF65-F5344CB8AC3E}">
        <p14:creationId xmlns:p14="http://schemas.microsoft.com/office/powerpoint/2010/main" val="4032668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85629E-846D-43D2-99D5-7F47A1261E8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645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b="0" i="0" dirty="0">
              <a:solidFill>
                <a:srgbClr val="000000"/>
              </a:solidFill>
              <a:effectLst/>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85629E-846D-43D2-99D5-7F47A1261E8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6305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85629E-846D-43D2-99D5-7F47A1261E8B}" type="slidenum">
              <a:rPr lang="en-US" smtClean="0"/>
              <a:t>6</a:t>
            </a:fld>
            <a:endParaRPr lang="en-US"/>
          </a:p>
        </p:txBody>
      </p:sp>
    </p:spTree>
    <p:extLst>
      <p:ext uri="{BB962C8B-B14F-4D97-AF65-F5344CB8AC3E}">
        <p14:creationId xmlns:p14="http://schemas.microsoft.com/office/powerpoint/2010/main" val="858765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2C904E-EDA8-4B0B-86FE-0050CA6A0048}" type="slidenum">
              <a:rPr lang="en-US" smtClean="0"/>
              <a:pPr/>
              <a:t>10</a:t>
            </a:fld>
            <a:endParaRPr lang="en-US" dirty="0"/>
          </a:p>
        </p:txBody>
      </p:sp>
    </p:spTree>
    <p:extLst>
      <p:ext uri="{BB962C8B-B14F-4D97-AF65-F5344CB8AC3E}">
        <p14:creationId xmlns:p14="http://schemas.microsoft.com/office/powerpoint/2010/main" val="2995392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6_Title Slide">
    <p:spTree>
      <p:nvGrpSpPr>
        <p:cNvPr id="1" name=""/>
        <p:cNvGrpSpPr/>
        <p:nvPr/>
      </p:nvGrpSpPr>
      <p:grpSpPr>
        <a:xfrm>
          <a:off x="0" y="0"/>
          <a:ext cx="0" cy="0"/>
          <a:chOff x="0" y="0"/>
          <a:chExt cx="0" cy="0"/>
        </a:xfrm>
      </p:grpSpPr>
      <p:sp>
        <p:nvSpPr>
          <p:cNvPr id="15" name="Rectangle 14"/>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endParaRPr>
          </a:p>
        </p:txBody>
      </p:sp>
      <p:sp>
        <p:nvSpPr>
          <p:cNvPr id="7" name="Title 6"/>
          <p:cNvSpPr>
            <a:spLocks noGrp="1"/>
          </p:cNvSpPr>
          <p:nvPr>
            <p:ph type="title"/>
          </p:nvPr>
        </p:nvSpPr>
        <p:spPr>
          <a:xfrm>
            <a:off x="304802" y="2044699"/>
            <a:ext cx="8534398" cy="3111501"/>
          </a:xfrm>
        </p:spPr>
        <p:txBody>
          <a:bodyPr anchor="b"/>
          <a:lstStyle>
            <a:lvl1pPr>
              <a:defRPr sz="5400">
                <a:solidFill>
                  <a:schemeClr val="bg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304802" y="5689601"/>
            <a:ext cx="8534397" cy="634999"/>
          </a:xfrm>
        </p:spPr>
        <p:txBody>
          <a:bodyPr anchor="t"/>
          <a:lstStyle>
            <a:lvl1pPr marL="0" indent="0">
              <a:buNone/>
              <a:defRPr sz="1800">
                <a:solidFill>
                  <a:schemeClr val="bg1"/>
                </a:solidFill>
              </a:defRPr>
            </a:lvl1pPr>
            <a:lvl2pPr marL="182880" indent="0">
              <a:buNone/>
              <a:defRPr sz="1400">
                <a:solidFill>
                  <a:schemeClr val="bg1"/>
                </a:solidFill>
              </a:defRPr>
            </a:lvl2pPr>
            <a:lvl3pPr marL="365760" indent="0">
              <a:buNone/>
              <a:defRPr sz="1200">
                <a:solidFill>
                  <a:schemeClr val="bg1"/>
                </a:solidFill>
              </a:defRPr>
            </a:lvl3pPr>
            <a:lvl4pPr marL="548640" indent="0">
              <a:buNone/>
              <a:defRPr sz="1100">
                <a:solidFill>
                  <a:schemeClr val="bg1"/>
                </a:solidFill>
              </a:defRPr>
            </a:lvl4pPr>
            <a:lvl5pPr marL="731520" indent="0">
              <a:buNone/>
              <a:defRPr sz="1100">
                <a:solidFill>
                  <a:schemeClr val="bg1"/>
                </a:solidFill>
              </a:defRPr>
            </a:lvl5pPr>
          </a:lstStyle>
          <a:p>
            <a:pPr lvl="0"/>
            <a:r>
              <a:rPr lang="en-US" dirty="0"/>
              <a:t>Presenter name</a:t>
            </a:r>
          </a:p>
        </p:txBody>
      </p:sp>
      <p:sp>
        <p:nvSpPr>
          <p:cNvPr id="17" name="Rectangle 16"/>
          <p:cNvSpPr/>
          <p:nvPr userDrawn="1"/>
        </p:nvSpPr>
        <p:spPr>
          <a:xfrm>
            <a:off x="11463338" y="0"/>
            <a:ext cx="423862" cy="752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551446" y="435890"/>
            <a:ext cx="247648" cy="224266"/>
          </a:xfrm>
          <a:prstGeom prst="rect">
            <a:avLst/>
          </a:prstGeom>
        </p:spPr>
      </p:pic>
      <p:cxnSp>
        <p:nvCxnSpPr>
          <p:cNvPr id="13" name="Straight Connector 12"/>
          <p:cNvCxnSpPr/>
          <p:nvPr userDrawn="1"/>
        </p:nvCxnSpPr>
        <p:spPr>
          <a:xfrm>
            <a:off x="-2" y="5448300"/>
            <a:ext cx="1219200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752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C7B7A8-4822-4B45-A9BF-F98FFEBC0D8B}"/>
              </a:ext>
            </a:extLst>
          </p:cNvPr>
          <p:cNvSpPr>
            <a:spLocks noGrp="1"/>
          </p:cNvSpPr>
          <p:nvPr>
            <p:ph type="dt" sz="half" idx="10"/>
          </p:nvPr>
        </p:nvSpPr>
        <p:spPr/>
        <p:txBody>
          <a:bodyPr/>
          <a:lstStyle/>
          <a:p>
            <a:fld id="{6B6B68C8-EBCA-ED4F-A53C-A07DE249CA6E}" type="datetimeFigureOut">
              <a:rPr lang="en-US" smtClean="0"/>
              <a:t>12/14/22</a:t>
            </a:fld>
            <a:endParaRPr lang="en-US"/>
          </a:p>
        </p:txBody>
      </p:sp>
      <p:sp>
        <p:nvSpPr>
          <p:cNvPr id="3" name="Footer Placeholder 2">
            <a:extLst>
              <a:ext uri="{FF2B5EF4-FFF2-40B4-BE49-F238E27FC236}">
                <a16:creationId xmlns:a16="http://schemas.microsoft.com/office/drawing/2014/main" id="{74608461-5518-EE44-85EE-767A46D347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457550-8439-4646-A380-5CEE178CABE7}"/>
              </a:ext>
            </a:extLst>
          </p:cNvPr>
          <p:cNvSpPr>
            <a:spLocks noGrp="1"/>
          </p:cNvSpPr>
          <p:nvPr>
            <p:ph type="sldNum" sz="quarter" idx="12"/>
          </p:nvPr>
        </p:nvSpPr>
        <p:spPr/>
        <p:txBody>
          <a:bodyPr/>
          <a:lstStyle/>
          <a:p>
            <a:fld id="{F262214F-78BD-4041-9595-F3B8B20DEB02}" type="slidenum">
              <a:rPr lang="en-US" smtClean="0"/>
              <a:t>‹#›</a:t>
            </a:fld>
            <a:endParaRPr lang="en-US"/>
          </a:p>
        </p:txBody>
      </p:sp>
    </p:spTree>
    <p:extLst>
      <p:ext uri="{BB962C8B-B14F-4D97-AF65-F5344CB8AC3E}">
        <p14:creationId xmlns:p14="http://schemas.microsoft.com/office/powerpoint/2010/main" val="119846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sp>
        <p:nvSpPr>
          <p:cNvPr id="15" name="Rectangle 14"/>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endParaRPr>
          </a:p>
        </p:txBody>
      </p:sp>
      <p:sp>
        <p:nvSpPr>
          <p:cNvPr id="7" name="Title 6"/>
          <p:cNvSpPr>
            <a:spLocks noGrp="1"/>
          </p:cNvSpPr>
          <p:nvPr>
            <p:ph type="title"/>
          </p:nvPr>
        </p:nvSpPr>
        <p:spPr>
          <a:xfrm>
            <a:off x="304802" y="2044699"/>
            <a:ext cx="8534398" cy="3111501"/>
          </a:xfrm>
        </p:spPr>
        <p:txBody>
          <a:bodyPr anchor="b"/>
          <a:lstStyle>
            <a:lvl1pPr>
              <a:defRPr sz="5400">
                <a:solidFill>
                  <a:schemeClr val="bg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304802" y="5689601"/>
            <a:ext cx="8534397" cy="634999"/>
          </a:xfrm>
        </p:spPr>
        <p:txBody>
          <a:bodyPr anchor="t"/>
          <a:lstStyle>
            <a:lvl1pPr marL="0" indent="0">
              <a:buNone/>
              <a:defRPr sz="1800">
                <a:solidFill>
                  <a:schemeClr val="bg1"/>
                </a:solidFill>
              </a:defRPr>
            </a:lvl1pPr>
            <a:lvl2pPr marL="182880" indent="0">
              <a:buNone/>
              <a:defRPr sz="1400">
                <a:solidFill>
                  <a:schemeClr val="bg1"/>
                </a:solidFill>
              </a:defRPr>
            </a:lvl2pPr>
            <a:lvl3pPr marL="365760" indent="0">
              <a:buNone/>
              <a:defRPr sz="1200">
                <a:solidFill>
                  <a:schemeClr val="bg1"/>
                </a:solidFill>
              </a:defRPr>
            </a:lvl3pPr>
            <a:lvl4pPr marL="548640" indent="0">
              <a:buNone/>
              <a:defRPr sz="1100">
                <a:solidFill>
                  <a:schemeClr val="bg1"/>
                </a:solidFill>
              </a:defRPr>
            </a:lvl4pPr>
            <a:lvl5pPr marL="731520" indent="0">
              <a:buNone/>
              <a:defRPr sz="1100">
                <a:solidFill>
                  <a:schemeClr val="bg1"/>
                </a:solidFill>
              </a:defRPr>
            </a:lvl5pPr>
          </a:lstStyle>
          <a:p>
            <a:pPr lvl="0"/>
            <a:r>
              <a:rPr lang="en-US" dirty="0"/>
              <a:t>Presenter name</a:t>
            </a:r>
          </a:p>
        </p:txBody>
      </p:sp>
      <p:sp>
        <p:nvSpPr>
          <p:cNvPr id="17" name="Rectangle 16"/>
          <p:cNvSpPr/>
          <p:nvPr userDrawn="1"/>
        </p:nvSpPr>
        <p:spPr>
          <a:xfrm>
            <a:off x="11463338" y="0"/>
            <a:ext cx="423862" cy="7524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551446" y="435890"/>
            <a:ext cx="247648" cy="224266"/>
          </a:xfrm>
          <a:prstGeom prst="rect">
            <a:avLst/>
          </a:prstGeom>
        </p:spPr>
      </p:pic>
      <p:cxnSp>
        <p:nvCxnSpPr>
          <p:cNvPr id="13" name="Straight Connector 12"/>
          <p:cNvCxnSpPr/>
          <p:nvPr userDrawn="1"/>
        </p:nvCxnSpPr>
        <p:spPr>
          <a:xfrm>
            <a:off x="-2" y="5448300"/>
            <a:ext cx="1219200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71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4800" y="1447799"/>
            <a:ext cx="11582399" cy="4953001"/>
          </a:xfr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809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0"/>
            </a:lvl1pPr>
          </a:lstStyle>
          <a:p>
            <a:r>
              <a:rPr lang="en-US" dirty="0"/>
              <a:t>Click to edit Master title style</a:t>
            </a:r>
          </a:p>
        </p:txBody>
      </p:sp>
    </p:spTree>
    <p:extLst>
      <p:ext uri="{BB962C8B-B14F-4D97-AF65-F5344CB8AC3E}">
        <p14:creationId xmlns:p14="http://schemas.microsoft.com/office/powerpoint/2010/main" val="377926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8_Title Slide">
    <p:spTree>
      <p:nvGrpSpPr>
        <p:cNvPr id="1" name=""/>
        <p:cNvGrpSpPr/>
        <p:nvPr/>
      </p:nvGrpSpPr>
      <p:grpSpPr>
        <a:xfrm>
          <a:off x="0" y="0"/>
          <a:ext cx="0" cy="0"/>
          <a:chOff x="0" y="0"/>
          <a:chExt cx="0" cy="0"/>
        </a:xfrm>
      </p:grpSpPr>
      <p:sp>
        <p:nvSpPr>
          <p:cNvPr id="15" name="Rectangle 14"/>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1"/>
              </a:solidFill>
            </a:endParaRPr>
          </a:p>
        </p:txBody>
      </p:sp>
      <p:sp>
        <p:nvSpPr>
          <p:cNvPr id="7" name="Title 6"/>
          <p:cNvSpPr>
            <a:spLocks noGrp="1"/>
          </p:cNvSpPr>
          <p:nvPr>
            <p:ph type="title"/>
          </p:nvPr>
        </p:nvSpPr>
        <p:spPr>
          <a:xfrm>
            <a:off x="304802" y="2044699"/>
            <a:ext cx="8534398" cy="3111501"/>
          </a:xfrm>
        </p:spPr>
        <p:txBody>
          <a:bodyPr anchor="b"/>
          <a:lstStyle>
            <a:lvl1pPr>
              <a:defRPr sz="5400">
                <a:solidFill>
                  <a:schemeClr val="bg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304802" y="5689601"/>
            <a:ext cx="8534397" cy="634999"/>
          </a:xfrm>
        </p:spPr>
        <p:txBody>
          <a:bodyPr anchor="t"/>
          <a:lstStyle>
            <a:lvl1pPr marL="0" indent="0">
              <a:buNone/>
              <a:defRPr sz="1800">
                <a:solidFill>
                  <a:schemeClr val="bg1"/>
                </a:solidFill>
              </a:defRPr>
            </a:lvl1pPr>
            <a:lvl2pPr marL="182880" indent="0">
              <a:buNone/>
              <a:defRPr sz="1400">
                <a:solidFill>
                  <a:schemeClr val="bg1"/>
                </a:solidFill>
              </a:defRPr>
            </a:lvl2pPr>
            <a:lvl3pPr marL="365760" indent="0">
              <a:buNone/>
              <a:defRPr sz="1200">
                <a:solidFill>
                  <a:schemeClr val="bg1"/>
                </a:solidFill>
              </a:defRPr>
            </a:lvl3pPr>
            <a:lvl4pPr marL="548640" indent="0">
              <a:buNone/>
              <a:defRPr sz="1100">
                <a:solidFill>
                  <a:schemeClr val="bg1"/>
                </a:solidFill>
              </a:defRPr>
            </a:lvl4pPr>
            <a:lvl5pPr marL="731520" indent="0">
              <a:buNone/>
              <a:defRPr sz="1100">
                <a:solidFill>
                  <a:schemeClr val="bg1"/>
                </a:solidFill>
              </a:defRPr>
            </a:lvl5pPr>
          </a:lstStyle>
          <a:p>
            <a:pPr lvl="0"/>
            <a:r>
              <a:rPr lang="en-US" dirty="0"/>
              <a:t>Presenter name</a:t>
            </a:r>
          </a:p>
        </p:txBody>
      </p:sp>
      <p:sp>
        <p:nvSpPr>
          <p:cNvPr id="17" name="Rectangle 16"/>
          <p:cNvSpPr/>
          <p:nvPr userDrawn="1"/>
        </p:nvSpPr>
        <p:spPr>
          <a:xfrm>
            <a:off x="11463338" y="0"/>
            <a:ext cx="423862" cy="752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551446" y="435890"/>
            <a:ext cx="247648" cy="224266"/>
          </a:xfrm>
          <a:prstGeom prst="rect">
            <a:avLst/>
          </a:prstGeom>
        </p:spPr>
      </p:pic>
      <p:cxnSp>
        <p:nvCxnSpPr>
          <p:cNvPr id="13" name="Straight Connector 12"/>
          <p:cNvCxnSpPr/>
          <p:nvPr userDrawn="1"/>
        </p:nvCxnSpPr>
        <p:spPr>
          <a:xfrm>
            <a:off x="-2" y="5448300"/>
            <a:ext cx="1219200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36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4800" y="1447799"/>
            <a:ext cx="11582399" cy="4953001"/>
          </a:xfr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100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C487D-AE88-4867-8B1D-A2D347C63A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57FF35-5E00-4936-B685-EF9A6FAC9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362081-1282-4A1F-BE83-7E2E11414DDC}"/>
              </a:ext>
            </a:extLst>
          </p:cNvPr>
          <p:cNvSpPr>
            <a:spLocks noGrp="1"/>
          </p:cNvSpPr>
          <p:nvPr>
            <p:ph type="dt" sz="half" idx="10"/>
          </p:nvPr>
        </p:nvSpPr>
        <p:spPr/>
        <p:txBody>
          <a:bodyPr/>
          <a:lstStyle/>
          <a:p>
            <a:fld id="{218A1B2D-B8BA-4F41-80C3-FACA2EB2513A}" type="datetimeFigureOut">
              <a:rPr lang="en-US" smtClean="0"/>
              <a:t>12/14/22</a:t>
            </a:fld>
            <a:endParaRPr lang="en-US"/>
          </a:p>
        </p:txBody>
      </p:sp>
      <p:sp>
        <p:nvSpPr>
          <p:cNvPr id="5" name="Footer Placeholder 4">
            <a:extLst>
              <a:ext uri="{FF2B5EF4-FFF2-40B4-BE49-F238E27FC236}">
                <a16:creationId xmlns:a16="http://schemas.microsoft.com/office/drawing/2014/main" id="{E0DC700F-1700-406D-9429-D107777C95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5E70E-FD6E-4DD3-A10F-500EDF83C283}"/>
              </a:ext>
            </a:extLst>
          </p:cNvPr>
          <p:cNvSpPr>
            <a:spLocks noGrp="1"/>
          </p:cNvSpPr>
          <p:nvPr>
            <p:ph type="sldNum" sz="quarter" idx="12"/>
          </p:nvPr>
        </p:nvSpPr>
        <p:spPr/>
        <p:txBody>
          <a:bodyPr/>
          <a:lstStyle/>
          <a:p>
            <a:fld id="{1628F9DE-28C1-4100-A004-845EE5CB3136}" type="slidenum">
              <a:rPr lang="en-US" smtClean="0"/>
              <a:t>‹#›</a:t>
            </a:fld>
            <a:endParaRPr lang="en-US"/>
          </a:p>
        </p:txBody>
      </p:sp>
    </p:spTree>
    <p:extLst>
      <p:ext uri="{BB962C8B-B14F-4D97-AF65-F5344CB8AC3E}">
        <p14:creationId xmlns:p14="http://schemas.microsoft.com/office/powerpoint/2010/main" val="750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3848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524000"/>
            <a:ext cx="53848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8737600" y="6245225"/>
            <a:ext cx="2844800" cy="476250"/>
          </a:xfrm>
          <a:prstGeom prst="rect">
            <a:avLst/>
          </a:prstGeom>
          <a:ln/>
        </p:spPr>
        <p:txBody>
          <a:bodyPr/>
          <a:lstStyle>
            <a:lvl1pPr>
              <a:defRPr/>
            </a:lvl1pPr>
          </a:lstStyle>
          <a:p>
            <a:pPr>
              <a:defRPr/>
            </a:pPr>
            <a:fld id="{9E12C041-09E3-5044-AD7D-C2BC4CBAA57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6465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3" name="Content Placeholder">
            <a:extLst>
              <a:ext uri="{FF2B5EF4-FFF2-40B4-BE49-F238E27FC236}">
                <a16:creationId xmlns:a16="http://schemas.microsoft.com/office/drawing/2014/main" id="{37301DAC-9CD1-487B-9237-981D9C492F0A}"/>
              </a:ext>
            </a:extLst>
          </p:cNvPr>
          <p:cNvSpPr>
            <a:spLocks noGrp="1"/>
          </p:cNvSpPr>
          <p:nvPr>
            <p:ph idx="1" hasCustomPrompt="1"/>
          </p:nvPr>
        </p:nvSpPr>
        <p:spPr>
          <a:xfrm>
            <a:off x="838200" y="1389754"/>
            <a:ext cx="10515600" cy="4871898"/>
          </a:xfrm>
        </p:spPr>
        <p:txBody>
          <a:bodyPr/>
          <a:lstStyle>
            <a:lvl1pPr>
              <a:buClr>
                <a:srgbClr val="0F7FC9"/>
              </a:buClr>
              <a:defRPr>
                <a:latin typeface="Open Sans" panose="020B0606030504020204" pitchFamily="34" charset="0"/>
                <a:ea typeface="Open Sans" panose="020B0606030504020204" pitchFamily="34" charset="0"/>
                <a:cs typeface="Open Sans" panose="020B0606030504020204" pitchFamily="34" charset="0"/>
              </a:defRPr>
            </a:lvl1pPr>
            <a:lvl2pPr>
              <a:buClr>
                <a:srgbClr val="0F7FC9"/>
              </a:buClr>
              <a:defRPr>
                <a:latin typeface="Open Sans" panose="020B0606030504020204" pitchFamily="34" charset="0"/>
                <a:ea typeface="Open Sans" panose="020B0606030504020204" pitchFamily="34" charset="0"/>
                <a:cs typeface="Open Sans" panose="020B0606030504020204" pitchFamily="34" charset="0"/>
              </a:defRPr>
            </a:lvl2pPr>
            <a:lvl3pPr>
              <a:buClr>
                <a:srgbClr val="0F7FC9"/>
              </a:buClr>
              <a:defRPr>
                <a:latin typeface="Open Sans" panose="020B0606030504020204" pitchFamily="34" charset="0"/>
                <a:ea typeface="Open Sans" panose="020B0606030504020204" pitchFamily="34" charset="0"/>
                <a:cs typeface="Open Sans" panose="020B0606030504020204" pitchFamily="34" charset="0"/>
              </a:defRPr>
            </a:lvl3pPr>
            <a:lvl4pPr>
              <a:buClr>
                <a:srgbClr val="0F7FC9"/>
              </a:buClr>
              <a:defRPr>
                <a:latin typeface="Open Sans" panose="020B0606030504020204" pitchFamily="34" charset="0"/>
                <a:ea typeface="Open Sans" panose="020B0606030504020204" pitchFamily="34" charset="0"/>
                <a:cs typeface="Open Sans" panose="020B0606030504020204" pitchFamily="34" charset="0"/>
              </a:defRPr>
            </a:lvl4pPr>
            <a:lvl5pPr>
              <a:buClr>
                <a:srgbClr val="0F7FC9"/>
              </a:buCl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a:extLst>
              <a:ext uri="{FF2B5EF4-FFF2-40B4-BE49-F238E27FC236}">
                <a16:creationId xmlns:a16="http://schemas.microsoft.com/office/drawing/2014/main" id="{C2F73649-5248-4A6A-B9CD-48C88FED478C}"/>
              </a:ext>
            </a:extLst>
          </p:cNvPr>
          <p:cNvSpPr>
            <a:spLocks noGrp="1"/>
          </p:cNvSpPr>
          <p:nvPr>
            <p:ph type="title"/>
          </p:nvPr>
        </p:nvSpPr>
        <p:spPr>
          <a:xfrm>
            <a:off x="838200" y="17258"/>
            <a:ext cx="10515600" cy="1325563"/>
          </a:xfrm>
        </p:spPr>
        <p:txBody>
          <a:bodyPr/>
          <a:lstStyle>
            <a:lvl1pPr>
              <a:defRPr b="1">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Tree>
    <p:extLst>
      <p:ext uri="{BB962C8B-B14F-4D97-AF65-F5344CB8AC3E}">
        <p14:creationId xmlns:p14="http://schemas.microsoft.com/office/powerpoint/2010/main" val="245313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2"/>
            <a:ext cx="12192000" cy="10668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04800" y="180484"/>
            <a:ext cx="10934699" cy="704260"/>
          </a:xfrm>
          <a:prstGeom prst="rect">
            <a:avLst/>
          </a:prstGeom>
        </p:spPr>
        <p:txBody>
          <a:bodyPr vert="horz" lIns="0" tIns="0" rIns="0" bIns="0" rtlCol="0" anchor="ctr">
            <a:noAutofit/>
          </a:bodyPr>
          <a:lstStyle/>
          <a:p>
            <a:r>
              <a:rPr lang="en-US" dirty="0"/>
              <a:t>Click to edit Master title style</a:t>
            </a:r>
          </a:p>
        </p:txBody>
      </p:sp>
      <p:sp>
        <p:nvSpPr>
          <p:cNvPr id="3" name="Text Placeholder 2"/>
          <p:cNvSpPr>
            <a:spLocks noGrp="1"/>
          </p:cNvSpPr>
          <p:nvPr>
            <p:ph type="body" idx="1"/>
          </p:nvPr>
        </p:nvSpPr>
        <p:spPr>
          <a:xfrm>
            <a:off x="304800" y="1447800"/>
            <a:ext cx="11582400" cy="4953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p:cNvSpPr/>
          <p:nvPr userDrawn="1"/>
        </p:nvSpPr>
        <p:spPr>
          <a:xfrm>
            <a:off x="11463338" y="0"/>
            <a:ext cx="423862" cy="752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11551446" y="435890"/>
            <a:ext cx="247648" cy="224266"/>
          </a:xfrm>
          <a:prstGeom prst="rect">
            <a:avLst/>
          </a:prstGeom>
        </p:spPr>
      </p:pic>
    </p:spTree>
    <p:extLst>
      <p:ext uri="{BB962C8B-B14F-4D97-AF65-F5344CB8AC3E}">
        <p14:creationId xmlns:p14="http://schemas.microsoft.com/office/powerpoint/2010/main" val="363006626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1" r:id="rId3"/>
    <p:sldLayoutId id="2147483656" r:id="rId4"/>
    <p:sldLayoutId id="2147483708" r:id="rId5"/>
    <p:sldLayoutId id="2147483709" r:id="rId6"/>
    <p:sldLayoutId id="2147483710" r:id="rId7"/>
    <p:sldLayoutId id="2147483711" r:id="rId8"/>
    <p:sldLayoutId id="2147483712" r:id="rId9"/>
    <p:sldLayoutId id="2147483713" r:id="rId10"/>
  </p:sldLayoutIdLst>
  <p:txStyles>
    <p:titleStyle>
      <a:lvl1pPr algn="l" defTabSz="914400" rtl="0" eaLnBrk="1" latinLnBrk="0" hangingPunct="1">
        <a:lnSpc>
          <a:spcPct val="100000"/>
        </a:lnSpc>
        <a:spcBef>
          <a:spcPct val="0"/>
        </a:spcBef>
        <a:buNone/>
        <a:defRPr sz="4000" kern="1200">
          <a:solidFill>
            <a:schemeClr val="bg1"/>
          </a:solidFill>
          <a:latin typeface="Calibri" panose="020F0502020204030204" pitchFamily="34" charset="0"/>
          <a:ea typeface="+mj-ea"/>
          <a:cs typeface="Calibri" panose="020F0502020204030204" pitchFamily="34" charset="0"/>
        </a:defRPr>
      </a:lvl1pPr>
    </p:titleStyle>
    <p:bodyStyle>
      <a:lvl1pPr marL="182880" indent="-182880" algn="l" defTabSz="914400" rtl="0" eaLnBrk="1" latinLnBrk="0" hangingPunct="1">
        <a:lnSpc>
          <a:spcPct val="100000"/>
        </a:lnSpc>
        <a:spcBef>
          <a:spcPts val="0"/>
        </a:spcBef>
        <a:spcAft>
          <a:spcPts val="300"/>
        </a:spcAft>
        <a:buClr>
          <a:schemeClr val="accent1"/>
        </a:buClr>
        <a:buFont typeface="Arial" panose="020B0604020202020204" pitchFamily="34" charset="0"/>
        <a:buChar char="•"/>
        <a:defRPr sz="2400" kern="1200">
          <a:solidFill>
            <a:schemeClr val="accent6"/>
          </a:solidFill>
          <a:latin typeface="Calibri" panose="020F0502020204030204" pitchFamily="34" charset="0"/>
          <a:ea typeface="+mn-ea"/>
          <a:cs typeface="Calibri" panose="020F0502020204030204" pitchFamily="34" charset="0"/>
        </a:defRPr>
      </a:lvl1pPr>
      <a:lvl2pPr marL="365760" indent="-182880" algn="l" defTabSz="914400" rtl="0" eaLnBrk="1" latinLnBrk="0" hangingPunct="1">
        <a:lnSpc>
          <a:spcPct val="100000"/>
        </a:lnSpc>
        <a:spcBef>
          <a:spcPts val="0"/>
        </a:spcBef>
        <a:spcAft>
          <a:spcPts val="300"/>
        </a:spcAft>
        <a:buClr>
          <a:schemeClr val="accent1"/>
        </a:buClr>
        <a:buFont typeface="Arial" panose="020B0604020202020204" pitchFamily="34" charset="0"/>
        <a:buChar char="•"/>
        <a:defRPr sz="2000" kern="1200">
          <a:solidFill>
            <a:schemeClr val="accent6"/>
          </a:solidFill>
          <a:latin typeface="Calibri" panose="020F0502020204030204" pitchFamily="34" charset="0"/>
          <a:ea typeface="+mn-ea"/>
          <a:cs typeface="Calibri" panose="020F0502020204030204" pitchFamily="34" charset="0"/>
        </a:defRPr>
      </a:lvl2pPr>
      <a:lvl3pPr marL="548640" indent="-182880" algn="l" defTabSz="914400" rtl="0" eaLnBrk="1" latinLnBrk="0" hangingPunct="1">
        <a:lnSpc>
          <a:spcPct val="100000"/>
        </a:lnSpc>
        <a:spcBef>
          <a:spcPts val="0"/>
        </a:spcBef>
        <a:spcAft>
          <a:spcPts val="300"/>
        </a:spcAft>
        <a:buClr>
          <a:schemeClr val="accent1"/>
        </a:buClr>
        <a:buFont typeface="Arial" panose="020B0604020202020204" pitchFamily="34" charset="0"/>
        <a:buChar char="•"/>
        <a:defRPr sz="1800" kern="1200">
          <a:solidFill>
            <a:schemeClr val="accent6"/>
          </a:solidFill>
          <a:latin typeface="Calibri" panose="020F0502020204030204" pitchFamily="34" charset="0"/>
          <a:ea typeface="+mn-ea"/>
          <a:cs typeface="Calibri" panose="020F0502020204030204" pitchFamily="34" charset="0"/>
        </a:defRPr>
      </a:lvl3pPr>
      <a:lvl4pPr marL="731520" indent="-182880" algn="l" defTabSz="914400" rtl="0" eaLnBrk="1" latinLnBrk="0" hangingPunct="1">
        <a:lnSpc>
          <a:spcPct val="100000"/>
        </a:lnSpc>
        <a:spcBef>
          <a:spcPts val="0"/>
        </a:spcBef>
        <a:spcAft>
          <a:spcPts val="300"/>
        </a:spcAft>
        <a:buClr>
          <a:schemeClr val="accent1"/>
        </a:buClr>
        <a:buFont typeface="Arial" panose="020B0604020202020204" pitchFamily="34" charset="0"/>
        <a:buChar char="•"/>
        <a:defRPr sz="1600" kern="1200">
          <a:solidFill>
            <a:schemeClr val="accent6"/>
          </a:solidFill>
          <a:latin typeface="Calibri" panose="020F0502020204030204" pitchFamily="34" charset="0"/>
          <a:ea typeface="+mn-ea"/>
          <a:cs typeface="Calibri" panose="020F0502020204030204" pitchFamily="34" charset="0"/>
        </a:defRPr>
      </a:lvl4pPr>
      <a:lvl5pPr marL="914400" indent="-182880" algn="l" defTabSz="914400" rtl="0" eaLnBrk="1" latinLnBrk="0" hangingPunct="1">
        <a:lnSpc>
          <a:spcPct val="100000"/>
        </a:lnSpc>
        <a:spcBef>
          <a:spcPts val="0"/>
        </a:spcBef>
        <a:spcAft>
          <a:spcPts val="300"/>
        </a:spcAft>
        <a:buClr>
          <a:schemeClr val="accent1"/>
        </a:buClr>
        <a:buFont typeface="Arial" panose="020B0604020202020204" pitchFamily="34" charset="0"/>
        <a:buChar char="•"/>
        <a:defRPr sz="1600" kern="1200">
          <a:solidFill>
            <a:schemeClr val="accent6"/>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orient="horz" pos="168">
          <p15:clr>
            <a:srgbClr val="F26B43"/>
          </p15:clr>
        </p15:guide>
        <p15:guide id="4" orient="horz" pos="4128" userDrawn="1">
          <p15:clr>
            <a:srgbClr val="F26B43"/>
          </p15:clr>
        </p15:guide>
        <p15:guide id="5" pos="3768" userDrawn="1">
          <p15:clr>
            <a:srgbClr val="F26B43"/>
          </p15:clr>
        </p15:guide>
        <p15:guide id="6" pos="3912" userDrawn="1">
          <p15:clr>
            <a:srgbClr val="F26B43"/>
          </p15:clr>
        </p15:guide>
        <p15:guide id="7" pos="192">
          <p15:clr>
            <a:srgbClr val="F26B43"/>
          </p15:clr>
        </p15:guide>
        <p15:guide id="8" pos="7488">
          <p15:clr>
            <a:srgbClr val="F26B43"/>
          </p15:clr>
        </p15:guide>
        <p15:guide id="9" orient="horz" pos="912" userDrawn="1">
          <p15:clr>
            <a:srgbClr val="F26B43"/>
          </p15:clr>
        </p15:guide>
        <p15:guide id="10" orient="horz" pos="4032" userDrawn="1">
          <p15:clr>
            <a:srgbClr val="F26B43"/>
          </p15:clr>
        </p15:guide>
        <p15:guide id="11" pos="3648" userDrawn="1">
          <p15:clr>
            <a:srgbClr val="F26B43"/>
          </p15:clr>
        </p15:guide>
        <p15:guide id="12" pos="4032" userDrawn="1">
          <p15:clr>
            <a:srgbClr val="F26B43"/>
          </p15:clr>
        </p15:guide>
        <p15:guide id="13" pos="384" userDrawn="1">
          <p15:clr>
            <a:srgbClr val="F26B43"/>
          </p15:clr>
        </p15:guide>
        <p15:guide id="14" pos="7296" userDrawn="1">
          <p15:clr>
            <a:srgbClr val="F26B43"/>
          </p15:clr>
        </p15:guide>
        <p15:guide id="15" orient="horz" pos="672" userDrawn="1">
          <p15:clr>
            <a:srgbClr val="F26B43"/>
          </p15:clr>
        </p15:guide>
        <p15:guide id="16" pos="2496" userDrawn="1">
          <p15:clr>
            <a:srgbClr val="F26B43"/>
          </p15:clr>
        </p15:guide>
        <p15:guide id="17" pos="2688" userDrawn="1">
          <p15:clr>
            <a:srgbClr val="F26B43"/>
          </p15:clr>
        </p15:guide>
        <p15:guide id="18" pos="4992" userDrawn="1">
          <p15:clr>
            <a:srgbClr val="F26B43"/>
          </p15:clr>
        </p15:guide>
        <p15:guide id="19" pos="51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s://amber.utah.edu/"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o365cloud.utah.edu/" TargetMode="External"/><Relationship Id="rId2" Type="http://schemas.openxmlformats.org/officeDocument/2006/relationships/hyperlink" Target="https://box.utah.edu/" TargetMode="External"/><Relationship Id="rId1" Type="http://schemas.openxmlformats.org/officeDocument/2006/relationships/slideLayout" Target="../slideLayouts/slideLayout3.xml"/><Relationship Id="rId6" Type="http://schemas.openxmlformats.org/officeDocument/2006/relationships/hyperlink" Target="https://campusguides.lib.utah.edu/labarchives/home" TargetMode="External"/><Relationship Id="rId5" Type="http://schemas.openxmlformats.org/officeDocument/2006/relationships/hyperlink" Target="https://mynotebook.labarchives.com/login" TargetMode="External"/><Relationship Id="rId4" Type="http://schemas.openxmlformats.org/officeDocument/2006/relationships/hyperlink" Target="https://gcloud.utah.edu/"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bit.ly/3Xnnb9d"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hyperlink" Target="https://sharing.nih.gov/data-management-and-sharing-policy/sharing-scientific-data/generalist-repositories" TargetMode="External"/><Relationship Id="rId2" Type="http://schemas.openxmlformats.org/officeDocument/2006/relationships/hyperlink" Target="https://sharing.nih.gov/data-management-and-sharing-policy/sharing-scientific-data/repositories-for-sharing-scientific-data" TargetMode="External"/><Relationship Id="rId1" Type="http://schemas.openxmlformats.org/officeDocument/2006/relationships/slideLayout" Target="../slideLayouts/slideLayout3.xml"/><Relationship Id="rId4" Type="http://schemas.openxmlformats.org/officeDocument/2006/relationships/hyperlink" Target="https://hive.utah.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056A-2990-5FF6-C814-17B86A2B80CC}"/>
              </a:ext>
            </a:extLst>
          </p:cNvPr>
          <p:cNvSpPr>
            <a:spLocks noGrp="1"/>
          </p:cNvSpPr>
          <p:nvPr>
            <p:ph type="ctrTitle"/>
          </p:nvPr>
        </p:nvSpPr>
        <p:spPr>
          <a:xfrm>
            <a:off x="836341" y="1113608"/>
            <a:ext cx="10682869" cy="2990041"/>
          </a:xfrm>
        </p:spPr>
        <p:txBody>
          <a:bodyPr>
            <a:normAutofit/>
          </a:bodyPr>
          <a:lstStyle/>
          <a:p>
            <a:r>
              <a:rPr lang="en-US" dirty="0">
                <a:solidFill>
                  <a:schemeClr val="tx1"/>
                </a:solidFill>
              </a:rPr>
              <a:t>Discussion on Data Management &amp; Sharing: The NIH Policy for 2023</a:t>
            </a:r>
          </a:p>
        </p:txBody>
      </p:sp>
      <p:sp>
        <p:nvSpPr>
          <p:cNvPr id="3" name="Subtitle 2">
            <a:extLst>
              <a:ext uri="{FF2B5EF4-FFF2-40B4-BE49-F238E27FC236}">
                <a16:creationId xmlns:a16="http://schemas.microsoft.com/office/drawing/2014/main" id="{A894B1A9-13F1-8B49-D3FE-DBEF1D565F55}"/>
              </a:ext>
            </a:extLst>
          </p:cNvPr>
          <p:cNvSpPr>
            <a:spLocks noGrp="1"/>
          </p:cNvSpPr>
          <p:nvPr>
            <p:ph type="subTitle" idx="1"/>
          </p:nvPr>
        </p:nvSpPr>
        <p:spPr>
          <a:xfrm>
            <a:off x="1524000" y="4499647"/>
            <a:ext cx="9144000" cy="1858623"/>
          </a:xfrm>
        </p:spPr>
        <p:txBody>
          <a:bodyPr/>
          <a:lstStyle/>
          <a:p>
            <a:r>
              <a:rPr lang="en-US" dirty="0"/>
              <a:t>Caren J. Frost, PhD, MPH</a:t>
            </a:r>
          </a:p>
          <a:p>
            <a:r>
              <a:rPr lang="en-US" dirty="0"/>
              <a:t>Associate Vice President for Research Integrity &amp; Compliance</a:t>
            </a:r>
          </a:p>
          <a:p>
            <a:endParaRPr lang="en-US" dirty="0"/>
          </a:p>
          <a:p>
            <a:r>
              <a:rPr lang="en-US" dirty="0">
                <a:solidFill>
                  <a:schemeClr val="tx1"/>
                </a:solidFill>
              </a:rPr>
              <a:t>December 2022</a:t>
            </a:r>
            <a:endParaRPr lang="en-US" dirty="0"/>
          </a:p>
        </p:txBody>
      </p:sp>
    </p:spTree>
    <p:extLst>
      <p:ext uri="{BB962C8B-B14F-4D97-AF65-F5344CB8AC3E}">
        <p14:creationId xmlns:p14="http://schemas.microsoft.com/office/powerpoint/2010/main" val="104451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3">
            <a:extLst>
              <a:ext uri="{FF2B5EF4-FFF2-40B4-BE49-F238E27FC236}">
                <a16:creationId xmlns:a16="http://schemas.microsoft.com/office/drawing/2014/main" id="{D2A62C92-2B2B-99BE-C667-56BBDE00E251}"/>
              </a:ext>
            </a:extLst>
          </p:cNvPr>
          <p:cNvSpPr txBox="1">
            <a:spLocks/>
          </p:cNvSpPr>
          <p:nvPr/>
        </p:nvSpPr>
        <p:spPr>
          <a:xfrm>
            <a:off x="524256" y="62284"/>
            <a:ext cx="11052978" cy="9090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bg1"/>
                </a:solidFill>
              </a:rPr>
              <a:t>Hive (UU data repository): Features</a:t>
            </a:r>
          </a:p>
        </p:txBody>
      </p:sp>
      <p:sp>
        <p:nvSpPr>
          <p:cNvPr id="29" name="Title 3">
            <a:extLst>
              <a:ext uri="{FF2B5EF4-FFF2-40B4-BE49-F238E27FC236}">
                <a16:creationId xmlns:a16="http://schemas.microsoft.com/office/drawing/2014/main" id="{BF77BEBC-B195-F096-CB40-2E867B7052D1}"/>
              </a:ext>
            </a:extLst>
          </p:cNvPr>
          <p:cNvSpPr txBox="1">
            <a:spLocks/>
          </p:cNvSpPr>
          <p:nvPr/>
        </p:nvSpPr>
        <p:spPr>
          <a:xfrm>
            <a:off x="524256" y="516804"/>
            <a:ext cx="6594189" cy="16252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a:solidFill>
                  <a:srgbClr val="FFFFFF"/>
                </a:solidFill>
              </a:rPr>
              <a:t>Selecting a data repository</a:t>
            </a:r>
            <a:endParaRPr lang="en-US" sz="3700" dirty="0">
              <a:solidFill>
                <a:srgbClr val="FFFFFF"/>
              </a:solidFill>
            </a:endParaRPr>
          </a:p>
        </p:txBody>
      </p:sp>
      <p:sp>
        <p:nvSpPr>
          <p:cNvPr id="2" name="TextBox 1">
            <a:extLst>
              <a:ext uri="{FF2B5EF4-FFF2-40B4-BE49-F238E27FC236}">
                <a16:creationId xmlns:a16="http://schemas.microsoft.com/office/drawing/2014/main" id="{C84C4867-7955-29BD-0C84-01D581F9C294}"/>
              </a:ext>
            </a:extLst>
          </p:cNvPr>
          <p:cNvSpPr txBox="1"/>
          <p:nvPr/>
        </p:nvSpPr>
        <p:spPr>
          <a:xfrm>
            <a:off x="6675313" y="3782336"/>
            <a:ext cx="5525418" cy="2862322"/>
          </a:xfrm>
          <a:prstGeom prst="rect">
            <a:avLst/>
          </a:prstGeom>
          <a:noFill/>
        </p:spPr>
        <p:txBody>
          <a:bodyPr wrap="square" rtlCol="0">
            <a:spAutoFit/>
          </a:bodyPr>
          <a:lstStyle/>
          <a:p>
            <a:r>
              <a:rPr lang="en-US" dirty="0"/>
              <a:t>Top File Formats</a:t>
            </a:r>
          </a:p>
          <a:p>
            <a:pPr marL="742950" lvl="1" indent="-285750">
              <a:buFont typeface="Arial" panose="020B0604020202020204" pitchFamily="34" charset="0"/>
              <a:buChar char="•"/>
            </a:pPr>
            <a:r>
              <a:rPr lang="en-US" dirty="0"/>
              <a:t>Zip</a:t>
            </a:r>
          </a:p>
          <a:p>
            <a:pPr marL="742950" lvl="1" indent="-285750">
              <a:buFont typeface="Arial" panose="020B0604020202020204" pitchFamily="34" charset="0"/>
              <a:buChar char="•"/>
            </a:pPr>
            <a:r>
              <a:rPr lang="en-US" dirty="0"/>
              <a:t>X-python (python script, ascii executable)</a:t>
            </a:r>
          </a:p>
          <a:p>
            <a:pPr marL="742950" lvl="1" indent="-285750">
              <a:buFont typeface="Arial" panose="020B0604020202020204" pitchFamily="34" charset="0"/>
              <a:buChar char="•"/>
            </a:pPr>
            <a:r>
              <a:rPr lang="en-US" dirty="0"/>
              <a:t>X-</a:t>
            </a:r>
            <a:r>
              <a:rPr lang="en-US" dirty="0" err="1"/>
              <a:t>gzip</a:t>
            </a:r>
            <a:endParaRPr lang="en-US" dirty="0"/>
          </a:p>
          <a:p>
            <a:pPr marL="742950" lvl="1" indent="-285750">
              <a:buFont typeface="Arial" panose="020B0604020202020204" pitchFamily="34" charset="0"/>
              <a:buChar char="•"/>
            </a:pPr>
            <a:r>
              <a:rPr lang="en-US" dirty="0"/>
              <a:t>Csv</a:t>
            </a:r>
          </a:p>
          <a:p>
            <a:pPr marL="742950" lvl="1" indent="-285750">
              <a:buFont typeface="Arial" panose="020B0604020202020204" pitchFamily="34" charset="0"/>
              <a:buChar char="•"/>
            </a:pPr>
            <a:r>
              <a:rPr lang="en-US" dirty="0" err="1"/>
              <a:t>Netcdf</a:t>
            </a:r>
            <a:endParaRPr lang="en-US" dirty="0"/>
          </a:p>
          <a:p>
            <a:pPr marL="742950" lvl="1" indent="-285750">
              <a:buFont typeface="Arial" panose="020B0604020202020204" pitchFamily="34" charset="0"/>
              <a:buChar char="•"/>
            </a:pPr>
            <a:r>
              <a:rPr lang="en-US" dirty="0" err="1"/>
              <a:t>X-c</a:t>
            </a:r>
            <a:endParaRPr lang="en-US" dirty="0"/>
          </a:p>
          <a:p>
            <a:pPr marL="742950" lvl="1" indent="-285750">
              <a:buFont typeface="Arial" panose="020B0604020202020204" pitchFamily="34" charset="0"/>
              <a:buChar char="•"/>
            </a:pPr>
            <a:r>
              <a:rPr lang="en-US" dirty="0"/>
              <a:t>Octet-stream</a:t>
            </a:r>
          </a:p>
          <a:p>
            <a:pPr marL="742950" lvl="1" indent="-285750">
              <a:buFont typeface="Arial" panose="020B0604020202020204" pitchFamily="34" charset="0"/>
              <a:buChar char="•"/>
            </a:pPr>
            <a:r>
              <a:rPr lang="en-US" dirty="0" err="1"/>
              <a:t>Json</a:t>
            </a:r>
            <a:endParaRPr lang="en-US" dirty="0"/>
          </a:p>
          <a:p>
            <a:pPr marL="742950" lvl="1" indent="-285750">
              <a:buFont typeface="Arial" panose="020B0604020202020204" pitchFamily="34" charset="0"/>
              <a:buChar char="•"/>
            </a:pPr>
            <a:r>
              <a:rPr lang="en-US" dirty="0"/>
              <a:t>X-</a:t>
            </a:r>
            <a:r>
              <a:rPr lang="en-US" dirty="0" err="1"/>
              <a:t>fortran</a:t>
            </a:r>
            <a:endParaRPr lang="en-US" dirty="0"/>
          </a:p>
        </p:txBody>
      </p:sp>
      <p:sp>
        <p:nvSpPr>
          <p:cNvPr id="3" name="TextBox 2">
            <a:extLst>
              <a:ext uri="{FF2B5EF4-FFF2-40B4-BE49-F238E27FC236}">
                <a16:creationId xmlns:a16="http://schemas.microsoft.com/office/drawing/2014/main" id="{8099E63A-61C6-94EE-1E81-53D87C7EA8F7}"/>
              </a:ext>
            </a:extLst>
          </p:cNvPr>
          <p:cNvSpPr txBox="1"/>
          <p:nvPr/>
        </p:nvSpPr>
        <p:spPr>
          <a:xfrm>
            <a:off x="650929" y="1329409"/>
            <a:ext cx="6152827" cy="461665"/>
          </a:xfrm>
          <a:prstGeom prst="rect">
            <a:avLst/>
          </a:prstGeom>
          <a:noFill/>
        </p:spPr>
        <p:txBody>
          <a:bodyPr wrap="square" rtlCol="0">
            <a:spAutoFit/>
          </a:bodyPr>
          <a:lstStyle/>
          <a:p>
            <a:r>
              <a:rPr lang="en-US" sz="2400" dirty="0"/>
              <a:t>Metadata </a:t>
            </a:r>
          </a:p>
        </p:txBody>
      </p:sp>
      <p:sp>
        <p:nvSpPr>
          <p:cNvPr id="4" name="TextBox 3">
            <a:extLst>
              <a:ext uri="{FF2B5EF4-FFF2-40B4-BE49-F238E27FC236}">
                <a16:creationId xmlns:a16="http://schemas.microsoft.com/office/drawing/2014/main" id="{30BFAE2B-23C1-368F-5485-E4E8C2D39103}"/>
              </a:ext>
            </a:extLst>
          </p:cNvPr>
          <p:cNvSpPr txBox="1"/>
          <p:nvPr/>
        </p:nvSpPr>
        <p:spPr>
          <a:xfrm>
            <a:off x="650929" y="2142014"/>
            <a:ext cx="5176434" cy="461665"/>
          </a:xfrm>
          <a:prstGeom prst="rect">
            <a:avLst/>
          </a:prstGeom>
          <a:noFill/>
        </p:spPr>
        <p:txBody>
          <a:bodyPr wrap="square" rtlCol="0">
            <a:spAutoFit/>
          </a:bodyPr>
          <a:lstStyle/>
          <a:p>
            <a:r>
              <a:rPr lang="en-US" sz="2400" b="1" dirty="0"/>
              <a:t>Persistent</a:t>
            </a:r>
            <a:r>
              <a:rPr lang="en-US" sz="2400" dirty="0"/>
              <a:t> </a:t>
            </a:r>
            <a:r>
              <a:rPr lang="en-US" sz="2400" b="1" dirty="0"/>
              <a:t>Identifiers</a:t>
            </a:r>
            <a:r>
              <a:rPr lang="en-US" sz="2400" dirty="0"/>
              <a:t>: DOI, ORCID </a:t>
            </a:r>
            <a:r>
              <a:rPr lang="en-US" sz="2400" dirty="0" err="1"/>
              <a:t>iD</a:t>
            </a:r>
            <a:endParaRPr lang="en-US" sz="2400" dirty="0"/>
          </a:p>
        </p:txBody>
      </p:sp>
      <p:sp>
        <p:nvSpPr>
          <p:cNvPr id="5" name="TextBox 4">
            <a:extLst>
              <a:ext uri="{FF2B5EF4-FFF2-40B4-BE49-F238E27FC236}">
                <a16:creationId xmlns:a16="http://schemas.microsoft.com/office/drawing/2014/main" id="{854453B7-84A2-CD41-F476-F3E20A3CAD60}"/>
              </a:ext>
            </a:extLst>
          </p:cNvPr>
          <p:cNvSpPr txBox="1"/>
          <p:nvPr/>
        </p:nvSpPr>
        <p:spPr>
          <a:xfrm>
            <a:off x="663845" y="3031641"/>
            <a:ext cx="6152827" cy="461665"/>
          </a:xfrm>
          <a:prstGeom prst="rect">
            <a:avLst/>
          </a:prstGeom>
          <a:noFill/>
        </p:spPr>
        <p:txBody>
          <a:bodyPr wrap="square" rtlCol="0">
            <a:spAutoFit/>
          </a:bodyPr>
          <a:lstStyle/>
          <a:p>
            <a:r>
              <a:rPr lang="en-US" sz="2400" b="1" dirty="0"/>
              <a:t>License</a:t>
            </a:r>
            <a:r>
              <a:rPr lang="en-US" sz="2400" dirty="0"/>
              <a:t>: Creative commons, other options </a:t>
            </a:r>
          </a:p>
        </p:txBody>
      </p:sp>
      <p:sp>
        <p:nvSpPr>
          <p:cNvPr id="6" name="TextBox 5">
            <a:extLst>
              <a:ext uri="{FF2B5EF4-FFF2-40B4-BE49-F238E27FC236}">
                <a16:creationId xmlns:a16="http://schemas.microsoft.com/office/drawing/2014/main" id="{5CF34F2B-33BB-8432-D387-6F46DA55C39E}"/>
              </a:ext>
            </a:extLst>
          </p:cNvPr>
          <p:cNvSpPr txBox="1"/>
          <p:nvPr/>
        </p:nvSpPr>
        <p:spPr>
          <a:xfrm>
            <a:off x="663845" y="3905573"/>
            <a:ext cx="6139911" cy="461665"/>
          </a:xfrm>
          <a:prstGeom prst="rect">
            <a:avLst/>
          </a:prstGeom>
          <a:noFill/>
        </p:spPr>
        <p:txBody>
          <a:bodyPr wrap="square" rtlCol="0">
            <a:spAutoFit/>
          </a:bodyPr>
          <a:lstStyle/>
          <a:p>
            <a:r>
              <a:rPr lang="en-US" sz="2400" b="1" dirty="0"/>
              <a:t>Visibility</a:t>
            </a:r>
            <a:r>
              <a:rPr lang="en-US" sz="2400" dirty="0"/>
              <a:t>: Public, University of Utah, Private</a:t>
            </a:r>
          </a:p>
        </p:txBody>
      </p:sp>
      <p:sp>
        <p:nvSpPr>
          <p:cNvPr id="7" name="TextBox 6">
            <a:extLst>
              <a:ext uri="{FF2B5EF4-FFF2-40B4-BE49-F238E27FC236}">
                <a16:creationId xmlns:a16="http://schemas.microsoft.com/office/drawing/2014/main" id="{9C3300A5-33E1-B6F6-BC54-2392098D294D}"/>
              </a:ext>
            </a:extLst>
          </p:cNvPr>
          <p:cNvSpPr txBox="1"/>
          <p:nvPr/>
        </p:nvSpPr>
        <p:spPr>
          <a:xfrm>
            <a:off x="666426" y="4779919"/>
            <a:ext cx="6152827" cy="461665"/>
          </a:xfrm>
          <a:prstGeom prst="rect">
            <a:avLst/>
          </a:prstGeom>
          <a:noFill/>
        </p:spPr>
        <p:txBody>
          <a:bodyPr wrap="square" rtlCol="0">
            <a:spAutoFit/>
          </a:bodyPr>
          <a:lstStyle/>
          <a:p>
            <a:r>
              <a:rPr lang="en-US" sz="2400" b="1" dirty="0"/>
              <a:t>File Types:  </a:t>
            </a:r>
            <a:r>
              <a:rPr lang="en-US" sz="2400" dirty="0"/>
              <a:t>Most common types accepted</a:t>
            </a:r>
            <a:r>
              <a:rPr lang="en-US" sz="2400" b="1" dirty="0"/>
              <a:t>  </a:t>
            </a:r>
          </a:p>
        </p:txBody>
      </p:sp>
      <p:sp>
        <p:nvSpPr>
          <p:cNvPr id="8" name="TextBox 7">
            <a:extLst>
              <a:ext uri="{FF2B5EF4-FFF2-40B4-BE49-F238E27FC236}">
                <a16:creationId xmlns:a16="http://schemas.microsoft.com/office/drawing/2014/main" id="{BA598726-B760-69E6-6F5F-4505AA66386E}"/>
              </a:ext>
            </a:extLst>
          </p:cNvPr>
          <p:cNvSpPr txBox="1"/>
          <p:nvPr/>
        </p:nvSpPr>
        <p:spPr>
          <a:xfrm>
            <a:off x="6803756" y="1597235"/>
            <a:ext cx="4169044" cy="1477328"/>
          </a:xfrm>
          <a:prstGeom prst="rect">
            <a:avLst/>
          </a:prstGeom>
          <a:noFill/>
        </p:spPr>
        <p:txBody>
          <a:bodyPr wrap="square" rtlCol="0">
            <a:spAutoFit/>
          </a:bodyPr>
          <a:lstStyle/>
          <a:p>
            <a:pPr rtl="0" fontAlgn="base">
              <a:spcBef>
                <a:spcPts val="0"/>
              </a:spcBef>
              <a:spcAft>
                <a:spcPts val="0"/>
              </a:spcAft>
            </a:pPr>
            <a:r>
              <a:rPr lang="en-US" sz="1800" b="0" i="0" u="none" strike="noStrike" dirty="0">
                <a:solidFill>
                  <a:srgbClr val="000000"/>
                </a:solidFill>
                <a:effectLst/>
              </a:rPr>
              <a:t>Total datasets in Hive: 66</a:t>
            </a:r>
          </a:p>
          <a:p>
            <a:pPr marL="742950" lvl="1" indent="-285750" fontAlgn="base">
              <a:buFont typeface="Arial" panose="020B0604020202020204" pitchFamily="34" charset="0"/>
              <a:buChar char="•"/>
            </a:pPr>
            <a:r>
              <a:rPr lang="en-US" b="0" i="0" u="none" strike="noStrike" dirty="0">
                <a:solidFill>
                  <a:srgbClr val="000000"/>
                </a:solidFill>
                <a:effectLst/>
              </a:rPr>
              <a:t>Public (63)</a:t>
            </a:r>
          </a:p>
          <a:p>
            <a:pPr marL="742950" lvl="1" indent="-285750" fontAlgn="base">
              <a:buFont typeface="Arial" panose="020B0604020202020204" pitchFamily="34" charset="0"/>
              <a:buChar char="•"/>
            </a:pPr>
            <a:r>
              <a:rPr lang="en-US" b="0" i="0" u="none" strike="noStrike" dirty="0">
                <a:solidFill>
                  <a:srgbClr val="000000"/>
                </a:solidFill>
                <a:effectLst/>
              </a:rPr>
              <a:t>University of Utah (1)</a:t>
            </a:r>
          </a:p>
          <a:p>
            <a:pPr marL="742950" lvl="1" indent="-285750" fontAlgn="base">
              <a:buFont typeface="Arial" panose="020B0604020202020204" pitchFamily="34" charset="0"/>
              <a:buChar char="•"/>
            </a:pPr>
            <a:r>
              <a:rPr lang="en-US" b="0" i="0" u="none" strike="noStrike" dirty="0">
                <a:solidFill>
                  <a:srgbClr val="000000"/>
                </a:solidFill>
                <a:effectLst/>
              </a:rPr>
              <a:t>Private (2)</a:t>
            </a:r>
          </a:p>
          <a:p>
            <a:endParaRPr lang="en-US" dirty="0"/>
          </a:p>
        </p:txBody>
      </p:sp>
      <p:sp>
        <p:nvSpPr>
          <p:cNvPr id="9" name="TextBox 8">
            <a:extLst>
              <a:ext uri="{FF2B5EF4-FFF2-40B4-BE49-F238E27FC236}">
                <a16:creationId xmlns:a16="http://schemas.microsoft.com/office/drawing/2014/main" id="{321A9092-0BFF-5A7D-8D82-ACA5F3C5ECB9}"/>
              </a:ext>
            </a:extLst>
          </p:cNvPr>
          <p:cNvSpPr txBox="1"/>
          <p:nvPr/>
        </p:nvSpPr>
        <p:spPr>
          <a:xfrm>
            <a:off x="6847706" y="2914810"/>
            <a:ext cx="3303721" cy="923330"/>
          </a:xfrm>
          <a:prstGeom prst="rect">
            <a:avLst/>
          </a:prstGeom>
          <a:noFill/>
        </p:spPr>
        <p:txBody>
          <a:bodyPr wrap="square" rtlCol="0">
            <a:spAutoFit/>
          </a:bodyPr>
          <a:lstStyle/>
          <a:p>
            <a:r>
              <a:rPr lang="en-US" dirty="0"/>
              <a:t>Dataset sizes: 2MB – 400GB</a:t>
            </a:r>
          </a:p>
          <a:p>
            <a:r>
              <a:rPr lang="en-US" dirty="0"/>
              <a:t>User accounts: 137</a:t>
            </a:r>
          </a:p>
          <a:p>
            <a:endParaRPr lang="en-US" dirty="0"/>
          </a:p>
        </p:txBody>
      </p:sp>
      <p:sp>
        <p:nvSpPr>
          <p:cNvPr id="10" name="TextBox 9">
            <a:extLst>
              <a:ext uri="{FF2B5EF4-FFF2-40B4-BE49-F238E27FC236}">
                <a16:creationId xmlns:a16="http://schemas.microsoft.com/office/drawing/2014/main" id="{00E5357E-BB66-4DA2-53A3-C9C1850EEF39}"/>
              </a:ext>
            </a:extLst>
          </p:cNvPr>
          <p:cNvSpPr txBox="1"/>
          <p:nvPr/>
        </p:nvSpPr>
        <p:spPr>
          <a:xfrm>
            <a:off x="7100907" y="1068812"/>
            <a:ext cx="3303721" cy="369332"/>
          </a:xfrm>
          <a:prstGeom prst="rect">
            <a:avLst/>
          </a:prstGeom>
          <a:noFill/>
        </p:spPr>
        <p:txBody>
          <a:bodyPr wrap="square" rtlCol="0">
            <a:spAutoFit/>
          </a:bodyPr>
          <a:lstStyle/>
          <a:p>
            <a:r>
              <a:rPr lang="en-US" b="1" dirty="0"/>
              <a:t>Hive numbers</a:t>
            </a:r>
          </a:p>
        </p:txBody>
      </p:sp>
    </p:spTree>
    <p:extLst>
      <p:ext uri="{BB962C8B-B14F-4D97-AF65-F5344CB8AC3E}">
        <p14:creationId xmlns:p14="http://schemas.microsoft.com/office/powerpoint/2010/main" val="24774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FA06EB-C3CE-F765-3574-2BD989577A85}"/>
              </a:ext>
            </a:extLst>
          </p:cNvPr>
          <p:cNvSpPr>
            <a:spLocks noGrp="1"/>
          </p:cNvSpPr>
          <p:nvPr>
            <p:ph type="body" sz="quarter" idx="10"/>
          </p:nvPr>
        </p:nvSpPr>
        <p:spPr/>
        <p:txBody>
          <a:bodyPr/>
          <a:lstStyle/>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https://home.chpc.utah.edu/~uNID/public_html </a:t>
            </a:r>
            <a:r>
              <a:rPr lang="en-US" sz="2800" dirty="0">
                <a:latin typeface="Arial" panose="020B0604020202020204" pitchFamily="34" charset="0"/>
                <a:cs typeface="Arial" panose="020B0604020202020204" pitchFamily="34" charset="0"/>
              </a:rPr>
              <a:t>– Any researcher can get a free CHPC account which comes with 50 GB (gigabytes) of $HOME directory space. </a:t>
            </a:r>
            <a:r>
              <a:rPr lang="en-US" sz="2800" b="1" i="1" dirty="0">
                <a:latin typeface="Arial" panose="020B0604020202020204" pitchFamily="34" charset="0"/>
                <a:cs typeface="Arial" panose="020B0604020202020204" pitchFamily="34" charset="0"/>
              </a:rPr>
              <a:t>This is not backed up unless your PI has purchased home directory space!</a:t>
            </a:r>
            <a:r>
              <a:rPr lang="en-US" sz="2800" dirty="0">
                <a:latin typeface="Arial" panose="020B0604020202020204" pitchFamily="34" charset="0"/>
                <a:cs typeface="Arial" panose="020B0604020202020204" pitchFamily="34" charset="0"/>
              </a:rPr>
              <a:t> Cost is $900 TB, good for 5 years.</a:t>
            </a:r>
          </a:p>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Project space</a:t>
            </a:r>
            <a:r>
              <a:rPr lang="en-US" sz="2800" dirty="0">
                <a:latin typeface="Arial" panose="020B0604020202020204" pitchFamily="34" charset="0"/>
                <a:cs typeface="Arial" panose="020B0604020202020204" pitchFamily="34" charset="0"/>
              </a:rPr>
              <a:t> – Any researcher can purchase NFS RAID6 storage space (which is mountable from CHPC resources or more generally via Samba). A WWW interface can be set-up, e.g. </a:t>
            </a:r>
            <a:r>
              <a:rPr lang="en-US" sz="2800" dirty="0">
                <a:latin typeface="Arial" panose="020B0604020202020204" pitchFamily="34" charset="0"/>
                <a:cs typeface="Arial" panose="020B0604020202020204" pitchFamily="34" charset="0"/>
                <a:hlinkClick r:id="rId2"/>
              </a:rPr>
              <a:t>https://amber.utah.edu</a:t>
            </a:r>
            <a:r>
              <a:rPr lang="en-US" sz="2800" dirty="0">
                <a:latin typeface="Arial" panose="020B0604020202020204" pitchFamily="34" charset="0"/>
                <a:cs typeface="Arial" panose="020B0604020202020204" pitchFamily="34" charset="0"/>
              </a:rPr>
              <a:t>.</a:t>
            </a:r>
            <a:r>
              <a:rPr lang="en-US" sz="2800" b="1" dirty="0">
                <a:solidFill>
                  <a:srgbClr val="0000FF"/>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Cost is $150/TB, good for 5-7 years.</a:t>
            </a:r>
            <a:r>
              <a:rPr lang="en-US" sz="2800" b="1" dirty="0">
                <a:latin typeface="Arial" panose="020B0604020202020204" pitchFamily="34" charset="0"/>
                <a:cs typeface="Arial" panose="020B0604020202020204" pitchFamily="34" charset="0"/>
              </a:rPr>
              <a:t> </a:t>
            </a:r>
            <a:r>
              <a:rPr lang="en-US" sz="2800" b="1" i="1" dirty="0">
                <a:latin typeface="Arial" panose="020B0604020202020204" pitchFamily="34" charset="0"/>
                <a:cs typeface="Arial" panose="020B0604020202020204" pitchFamily="34" charset="0"/>
              </a:rPr>
              <a:t>This space is not backed up!</a:t>
            </a:r>
          </a:p>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Object storage</a:t>
            </a:r>
            <a:r>
              <a:rPr lang="en-US" sz="2800" dirty="0">
                <a:latin typeface="Arial" panose="020B0604020202020204" pitchFamily="34" charset="0"/>
                <a:cs typeface="Arial" panose="020B0604020202020204" pitchFamily="34" charset="0"/>
              </a:rPr>
              <a:t> – CHPC has deployed </a:t>
            </a:r>
            <a:r>
              <a:rPr lang="en-US" sz="2800" dirty="0" err="1">
                <a:latin typeface="Arial" panose="020B0604020202020204" pitchFamily="34" charset="0"/>
                <a:cs typeface="Arial" panose="020B0604020202020204" pitchFamily="34" charset="0"/>
              </a:rPr>
              <a:t>Ceph</a:t>
            </a:r>
            <a:r>
              <a:rPr lang="en-US" sz="2800" dirty="0">
                <a:latin typeface="Arial" panose="020B0604020202020204" pitchFamily="34" charset="0"/>
                <a:cs typeface="Arial" panose="020B0604020202020204" pitchFamily="34" charset="0"/>
              </a:rPr>
              <a:t> based object storage (S3) similar to Cloud storage. Cannot NFS mount. Cost is $150/TB, good for 5-7 years.</a:t>
            </a:r>
          </a:p>
        </p:txBody>
      </p:sp>
      <p:sp>
        <p:nvSpPr>
          <p:cNvPr id="3" name="Title 2">
            <a:extLst>
              <a:ext uri="{FF2B5EF4-FFF2-40B4-BE49-F238E27FC236}">
                <a16:creationId xmlns:a16="http://schemas.microsoft.com/office/drawing/2014/main" id="{08140878-69B7-A220-1BF3-50D58B0E2E58}"/>
              </a:ext>
            </a:extLst>
          </p:cNvPr>
          <p:cNvSpPr>
            <a:spLocks noGrp="1"/>
          </p:cNvSpPr>
          <p:nvPr>
            <p:ph type="title"/>
          </p:nvPr>
        </p:nvSpPr>
        <p:spPr/>
        <p:txBody>
          <a:bodyPr/>
          <a:lstStyle/>
          <a:p>
            <a:r>
              <a:rPr lang="en-US" dirty="0"/>
              <a:t>Center for High Performance Computer (CHPC)</a:t>
            </a:r>
          </a:p>
        </p:txBody>
      </p:sp>
    </p:spTree>
    <p:extLst>
      <p:ext uri="{BB962C8B-B14F-4D97-AF65-F5344CB8AC3E}">
        <p14:creationId xmlns:p14="http://schemas.microsoft.com/office/powerpoint/2010/main" val="278734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5A23F1-C126-A9E6-0C66-F023F9538043}"/>
              </a:ext>
            </a:extLst>
          </p:cNvPr>
          <p:cNvSpPr>
            <a:spLocks noGrp="1"/>
          </p:cNvSpPr>
          <p:nvPr>
            <p:ph type="body" sz="quarter" idx="10"/>
          </p:nvPr>
        </p:nvSpPr>
        <p:spPr/>
        <p:txBody>
          <a:bodyPr/>
          <a:lstStyle/>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Box – </a:t>
            </a:r>
            <a:r>
              <a:rPr lang="en-US" sz="2800" b="1" dirty="0">
                <a:solidFill>
                  <a:srgbClr val="0000FF"/>
                </a:solidFill>
                <a:latin typeface="Arial" panose="020B0604020202020204" pitchFamily="34" charset="0"/>
                <a:cs typeface="Arial" panose="020B0604020202020204" pitchFamily="34" charset="0"/>
                <a:hlinkClick r:id="rId2"/>
              </a:rPr>
              <a:t>https://box.utah.edu</a:t>
            </a:r>
            <a:r>
              <a:rPr lang="en-US" sz="2800" b="1" dirty="0">
                <a:solidFill>
                  <a:srgbClr val="0000FF"/>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1 TB limit, 50 GB file size limit.</a:t>
            </a:r>
          </a:p>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Microsoft Office365 OneDrive – </a:t>
            </a:r>
            <a:r>
              <a:rPr lang="en-US" sz="2800" b="1" dirty="0">
                <a:solidFill>
                  <a:srgbClr val="0000FF"/>
                </a:solidFill>
                <a:latin typeface="Arial" panose="020B0604020202020204" pitchFamily="34" charset="0"/>
                <a:cs typeface="Arial" panose="020B0604020202020204" pitchFamily="34" charset="0"/>
                <a:hlinkClick r:id="rId3"/>
              </a:rPr>
              <a:t>https://o365cloud.utah.edu</a:t>
            </a:r>
            <a:r>
              <a:rPr lang="en-US" sz="2800" b="1" dirty="0">
                <a:solidFill>
                  <a:srgbClr val="0000FF"/>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Can be used for sensitive and restricted data. 1 TB limit, 2 GB file size limit.</a:t>
            </a:r>
          </a:p>
          <a:p>
            <a:pPr marL="285750" indent="-285750">
              <a:spcAft>
                <a:spcPts val="600"/>
              </a:spcAft>
              <a:buFont typeface="Arial" panose="020B0604020202020204" pitchFamily="34" charset="0"/>
              <a:buChar char="•"/>
            </a:pPr>
            <a:r>
              <a:rPr lang="en-US" sz="2800" b="1" dirty="0">
                <a:solidFill>
                  <a:srgbClr val="0000FF"/>
                </a:solidFill>
                <a:latin typeface="Arial" panose="020B0604020202020204" pitchFamily="34" charset="0"/>
                <a:cs typeface="Arial" panose="020B0604020202020204" pitchFamily="34" charset="0"/>
              </a:rPr>
              <a:t>Google Drive – </a:t>
            </a:r>
            <a:r>
              <a:rPr lang="en-US" sz="2800" b="1" dirty="0">
                <a:solidFill>
                  <a:srgbClr val="0000FF"/>
                </a:solidFill>
                <a:latin typeface="Arial" panose="020B0604020202020204" pitchFamily="34" charset="0"/>
                <a:cs typeface="Arial" panose="020B0604020202020204" pitchFamily="34" charset="0"/>
                <a:hlinkClick r:id="rId4"/>
              </a:rPr>
              <a:t>https://gcloud.utah.edu</a:t>
            </a:r>
            <a:r>
              <a:rPr lang="en-US" sz="2800" b="1" dirty="0">
                <a:solidFill>
                  <a:srgbClr val="0000FF"/>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Official U of U site says 25 GB per student, 150 GB for faculty and staff. Cost above 150 GB is $170 / TB-year.</a:t>
            </a:r>
          </a:p>
          <a:p>
            <a:pPr>
              <a:spcAft>
                <a:spcPts val="600"/>
              </a:spcAft>
            </a:pPr>
            <a:r>
              <a:rPr lang="en-US" sz="2800" dirty="0">
                <a:latin typeface="Arial" panose="020B0604020202020204" pitchFamily="34" charset="0"/>
                <a:cs typeface="Arial" panose="020B0604020202020204" pitchFamily="34" charset="0"/>
              </a:rPr>
              <a:t>All three can be used for sensitive and restricted data so be careful when sharing links!</a:t>
            </a:r>
          </a:p>
          <a:p>
            <a:pPr marL="285750" indent="-285750">
              <a:spcAft>
                <a:spcPts val="600"/>
              </a:spcAft>
              <a:buFont typeface="Arial" panose="020B0604020202020204" pitchFamily="34" charset="0"/>
              <a:buChar char="•"/>
            </a:pPr>
            <a:r>
              <a:rPr lang="en-US" sz="2800" b="1" dirty="0" err="1">
                <a:solidFill>
                  <a:srgbClr val="0000FF"/>
                </a:solidFill>
                <a:latin typeface="Arial" panose="020B0604020202020204" pitchFamily="34" charset="0"/>
                <a:cs typeface="Arial" panose="020B0604020202020204" pitchFamily="34" charset="0"/>
              </a:rPr>
              <a:t>LabArchives</a:t>
            </a:r>
            <a:r>
              <a:rPr lang="en-US" sz="2800" b="1" dirty="0">
                <a:solidFill>
                  <a:srgbClr val="0000FF"/>
                </a:solidFill>
                <a:latin typeface="Arial" panose="020B0604020202020204" pitchFamily="34" charset="0"/>
                <a:cs typeface="Arial" panose="020B0604020202020204" pitchFamily="34" charset="0"/>
              </a:rPr>
              <a:t> – </a:t>
            </a:r>
            <a:r>
              <a:rPr lang="en-US" sz="2800" b="1" dirty="0">
                <a:solidFill>
                  <a:srgbClr val="0000FF"/>
                </a:solidFill>
                <a:latin typeface="Arial" panose="020B0604020202020204" pitchFamily="34" charset="0"/>
                <a:cs typeface="Arial" panose="020B0604020202020204" pitchFamily="34" charset="0"/>
                <a:hlinkClick r:id="rId5"/>
              </a:rPr>
              <a:t>https://mynotebook.labarchives.com/login</a:t>
            </a:r>
            <a:r>
              <a:rPr lang="en-US" sz="2800" b="1" dirty="0">
                <a:solidFill>
                  <a:srgbClr val="0000FF"/>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An electronic lab </a:t>
            </a:r>
            <a:r>
              <a:rPr lang="en-US" sz="2800" dirty="0" err="1">
                <a:latin typeface="Arial" panose="020B0604020202020204" pitchFamily="34" charset="0"/>
                <a:cs typeface="Arial" panose="020B0604020202020204" pitchFamily="34" charset="0"/>
              </a:rPr>
              <a:t>notebox</a:t>
            </a:r>
            <a:r>
              <a:rPr lang="en-US" sz="2800" dirty="0">
                <a:latin typeface="Arial" panose="020B0604020202020204" pitchFamily="34" charset="0"/>
                <a:cs typeface="Arial" panose="020B0604020202020204" pitchFamily="34" charset="0"/>
              </a:rPr>
              <a:t> which is tied into the University Box account (and limits). See: </a:t>
            </a:r>
            <a:r>
              <a:rPr lang="en-US" sz="2800" dirty="0">
                <a:latin typeface="Arial" panose="020B0604020202020204" pitchFamily="34" charset="0"/>
                <a:cs typeface="Arial" panose="020B0604020202020204" pitchFamily="34" charset="0"/>
                <a:hlinkClick r:id="rId6"/>
              </a:rPr>
              <a:t>https://campusguides.lib.utah.edu/labarchives/home</a:t>
            </a:r>
            <a:r>
              <a:rPr lang="en-US" sz="2800" dirty="0">
                <a:latin typeface="Arial" panose="020B0604020202020204" pitchFamily="34" charset="0"/>
                <a:cs typeface="Arial" panose="020B0604020202020204" pitchFamily="34" charset="0"/>
              </a:rPr>
              <a:t> </a:t>
            </a:r>
            <a:endParaRPr lang="en-US" sz="2800" b="1" dirty="0">
              <a:solidFill>
                <a:srgbClr val="0000FF"/>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682B8920-F643-9F40-4F48-129F336E4385}"/>
              </a:ext>
            </a:extLst>
          </p:cNvPr>
          <p:cNvSpPr>
            <a:spLocks noGrp="1"/>
          </p:cNvSpPr>
          <p:nvPr>
            <p:ph type="title"/>
          </p:nvPr>
        </p:nvSpPr>
        <p:spPr/>
        <p:txBody>
          <a:bodyPr/>
          <a:lstStyle/>
          <a:p>
            <a:r>
              <a:rPr lang="en-US" dirty="0"/>
              <a:t>Other Options</a:t>
            </a:r>
          </a:p>
        </p:txBody>
      </p:sp>
    </p:spTree>
    <p:extLst>
      <p:ext uri="{BB962C8B-B14F-4D97-AF65-F5344CB8AC3E}">
        <p14:creationId xmlns:p14="http://schemas.microsoft.com/office/powerpoint/2010/main" val="1520456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0777CC-0CD4-69B3-7D98-7358EF1B9429}"/>
              </a:ext>
            </a:extLst>
          </p:cNvPr>
          <p:cNvSpPr>
            <a:spLocks noGrp="1"/>
          </p:cNvSpPr>
          <p:nvPr>
            <p:ph type="title"/>
          </p:nvPr>
        </p:nvSpPr>
        <p:spPr/>
        <p:txBody>
          <a:bodyPr/>
          <a:lstStyle/>
          <a:p>
            <a:r>
              <a:rPr lang="en-US" dirty="0"/>
              <a:t>More Information</a:t>
            </a:r>
          </a:p>
        </p:txBody>
      </p:sp>
      <p:sp>
        <p:nvSpPr>
          <p:cNvPr id="4" name="Text Placeholder 3">
            <a:extLst>
              <a:ext uri="{FF2B5EF4-FFF2-40B4-BE49-F238E27FC236}">
                <a16:creationId xmlns:a16="http://schemas.microsoft.com/office/drawing/2014/main" id="{B58BC808-D98D-971B-2A58-14658E2887EF}"/>
              </a:ext>
            </a:extLst>
          </p:cNvPr>
          <p:cNvSpPr txBox="1">
            <a:spLocks noGrp="1"/>
          </p:cNvSpPr>
          <p:nvPr>
            <p:ph type="body" sz="quarter" idx="10"/>
          </p:nvPr>
        </p:nvSpPr>
        <p:spPr>
          <a:xfrm>
            <a:off x="304800" y="1447800"/>
            <a:ext cx="11582400" cy="4255011"/>
          </a:xfrm>
          <a:prstGeom prst="rect">
            <a:avLst/>
          </a:prstGeom>
          <a:noFill/>
        </p:spPr>
        <p:txBody>
          <a:bodyPr wrap="square">
            <a:spAutoFit/>
          </a:bodyPr>
          <a:lstStyle/>
          <a:p>
            <a:pPr marL="0" indent="0">
              <a:spcBef>
                <a:spcPts val="600"/>
              </a:spcBef>
              <a:buNone/>
            </a:pPr>
            <a:r>
              <a:rPr lang="en-US" sz="3200" b="1" dirty="0">
                <a:latin typeface="Arial" panose="020B0604020202020204" pitchFamily="34" charset="0"/>
                <a:cs typeface="Arial" panose="020B0604020202020204" pitchFamily="34" charset="0"/>
                <a:hlinkClick r:id="" action="ppaction://noaction"/>
              </a:rPr>
              <a:t>https://www.chpc.utah.edu or helpdesk@chpc.utah.edu</a:t>
            </a:r>
          </a:p>
          <a:p>
            <a:pPr marL="0" indent="0">
              <a:spcBef>
                <a:spcPts val="600"/>
              </a:spcBef>
              <a:buNone/>
            </a:pPr>
            <a:endParaRPr lang="en-US" sz="3200" b="1" dirty="0">
              <a:latin typeface="Arial" panose="020B0604020202020204" pitchFamily="34" charset="0"/>
              <a:cs typeface="Arial" panose="020B0604020202020204" pitchFamily="34" charset="0"/>
              <a:hlinkClick r:id="" action="ppaction://noaction"/>
            </a:endParaRPr>
          </a:p>
          <a:p>
            <a:pPr marL="0" indent="0">
              <a:spcBef>
                <a:spcPts val="600"/>
              </a:spcBef>
              <a:buNone/>
            </a:pPr>
            <a:r>
              <a:rPr lang="en-US" sz="3200" b="1" dirty="0">
                <a:latin typeface="Arial" panose="020B0604020202020204" pitchFamily="34" charset="0"/>
                <a:cs typeface="Arial" panose="020B0604020202020204" pitchFamily="34" charset="0"/>
                <a:hlinkClick r:id="rId2"/>
              </a:rPr>
              <a:t>http://bit.ly/3Xnnb9d</a:t>
            </a:r>
            <a:r>
              <a:rPr lang="en-US" sz="3200" b="1" dirty="0">
                <a:latin typeface="Arial" panose="020B0604020202020204" pitchFamily="34" charset="0"/>
                <a:cs typeface="Arial" panose="020B0604020202020204" pitchFamily="34" charset="0"/>
              </a:rPr>
              <a:t> (Research Data Management Resources at the U)</a:t>
            </a:r>
            <a:endParaRPr lang="en-US" sz="3200" b="1" dirty="0">
              <a:latin typeface="Arial" panose="020B0604020202020204" pitchFamily="34" charset="0"/>
              <a:cs typeface="Arial" panose="020B0604020202020204" pitchFamily="34" charset="0"/>
              <a:hlinkClick r:id="" action="ppaction://noaction"/>
            </a:endParaRPr>
          </a:p>
          <a:p>
            <a:pPr marL="0" indent="0">
              <a:spcBef>
                <a:spcPts val="600"/>
              </a:spcBef>
              <a:buNone/>
            </a:pPr>
            <a:endParaRPr lang="en-US" sz="3200" b="1" dirty="0">
              <a:latin typeface="Arial" panose="020B0604020202020204" pitchFamily="34" charset="0"/>
              <a:cs typeface="Arial" panose="020B0604020202020204" pitchFamily="34" charset="0"/>
              <a:hlinkClick r:id="" action="ppaction://noaction"/>
            </a:endParaRPr>
          </a:p>
          <a:p>
            <a:pPr marL="0" indent="0">
              <a:spcBef>
                <a:spcPts val="600"/>
              </a:spcBef>
              <a:buNone/>
            </a:pPr>
            <a:r>
              <a:rPr lang="en-US" sz="3200" b="1" dirty="0">
                <a:latin typeface="Arial" panose="020B0604020202020204" pitchFamily="34" charset="0"/>
                <a:cs typeface="Arial" panose="020B0604020202020204" pitchFamily="34" charset="0"/>
                <a:hlinkClick r:id="" action="ppaction://noaction"/>
              </a:rPr>
              <a:t>https://sharing.nih.gov/data-management-and-sharing-policy</a:t>
            </a:r>
            <a:endParaRPr lang="en-US" sz="3200" b="1" dirty="0">
              <a:latin typeface="Arial" panose="020B0604020202020204" pitchFamily="34" charset="0"/>
              <a:cs typeface="Arial" panose="020B0604020202020204" pitchFamily="34" charset="0"/>
            </a:endParaRPr>
          </a:p>
          <a:p>
            <a:pPr marL="0" indent="0">
              <a:buNone/>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556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4D2E0C-22C7-9111-D2FA-AF39DC2EB881}"/>
              </a:ext>
            </a:extLst>
          </p:cNvPr>
          <p:cNvSpPr>
            <a:spLocks noGrp="1"/>
          </p:cNvSpPr>
          <p:nvPr>
            <p:ph type="body" sz="quarter" idx="10"/>
          </p:nvPr>
        </p:nvSpPr>
        <p:spPr/>
        <p:txBody>
          <a:bodyPr/>
          <a:lstStyle/>
          <a:p>
            <a:r>
              <a:rPr lang="en-US" dirty="0"/>
              <a:t>Establish a steering committee to address curation of data</a:t>
            </a:r>
          </a:p>
          <a:p>
            <a:pPr marL="0" indent="0">
              <a:buNone/>
            </a:pPr>
            <a:endParaRPr lang="en-US" dirty="0"/>
          </a:p>
          <a:p>
            <a:r>
              <a:rPr lang="en-US" dirty="0"/>
              <a:t>Set up a page on the AVPRIC’s website for people to provide feedback and ask for assistance</a:t>
            </a:r>
          </a:p>
          <a:p>
            <a:endParaRPr lang="en-US" dirty="0"/>
          </a:p>
          <a:p>
            <a:r>
              <a:rPr lang="en-US" dirty="0"/>
              <a:t>Develop a system to assist in maintaining/monitoring DSMPs</a:t>
            </a:r>
          </a:p>
          <a:p>
            <a:endParaRPr lang="en-US" dirty="0"/>
          </a:p>
          <a:p>
            <a:r>
              <a:rPr lang="en-US" dirty="0"/>
              <a:t>Provide support for research teams across campus</a:t>
            </a:r>
          </a:p>
        </p:txBody>
      </p:sp>
      <p:sp>
        <p:nvSpPr>
          <p:cNvPr id="4" name="Title 3">
            <a:extLst>
              <a:ext uri="{FF2B5EF4-FFF2-40B4-BE49-F238E27FC236}">
                <a16:creationId xmlns:a16="http://schemas.microsoft.com/office/drawing/2014/main" id="{CBF1F0E7-DE9C-76F0-500A-0CEC77CE6450}"/>
              </a:ext>
            </a:extLst>
          </p:cNvPr>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231540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9C65A9-D8FE-46B1-32DB-0F0723B576F7}"/>
              </a:ext>
            </a:extLst>
          </p:cNvPr>
          <p:cNvSpPr>
            <a:spLocks noGrp="1"/>
          </p:cNvSpPr>
          <p:nvPr>
            <p:ph type="body" sz="quarter" idx="10"/>
          </p:nvPr>
        </p:nvSpPr>
        <p:spPr/>
        <p:txBody>
          <a:bodyPr/>
          <a:lstStyle/>
          <a:p>
            <a:r>
              <a:rPr lang="en-US" dirty="0"/>
              <a:t>The purpose of the NIH policy is to promote a culture change</a:t>
            </a:r>
          </a:p>
          <a:p>
            <a:pPr lvl="1"/>
            <a:r>
              <a:rPr lang="en-US" dirty="0"/>
              <a:t>How we think about data</a:t>
            </a:r>
          </a:p>
          <a:p>
            <a:pPr lvl="1"/>
            <a:r>
              <a:rPr lang="en-US" dirty="0"/>
              <a:t>How we think about how to use data</a:t>
            </a:r>
          </a:p>
          <a:p>
            <a:pPr lvl="1"/>
            <a:r>
              <a:rPr lang="en-US" dirty="0"/>
              <a:t>How we think about who can access and use data</a:t>
            </a:r>
          </a:p>
          <a:p>
            <a:pPr lvl="1"/>
            <a:r>
              <a:rPr lang="en-US" dirty="0"/>
              <a:t>Consider the role data play in the research mission of a higher education institution</a:t>
            </a:r>
          </a:p>
          <a:p>
            <a:endParaRPr lang="en-US" dirty="0"/>
          </a:p>
          <a:p>
            <a:r>
              <a:rPr lang="en-US" dirty="0"/>
              <a:t>Review the guidance document</a:t>
            </a:r>
          </a:p>
          <a:p>
            <a:endParaRPr lang="en-US" dirty="0"/>
          </a:p>
          <a:p>
            <a:r>
              <a:rPr lang="en-US" dirty="0"/>
              <a:t>Questions?</a:t>
            </a:r>
          </a:p>
          <a:p>
            <a:endParaRPr lang="en-US" dirty="0"/>
          </a:p>
          <a:p>
            <a:pPr marL="0" indent="0">
              <a:buNone/>
            </a:pPr>
            <a:endParaRPr lang="en-US" dirty="0"/>
          </a:p>
          <a:p>
            <a:endParaRPr lang="en-US" dirty="0"/>
          </a:p>
        </p:txBody>
      </p:sp>
      <p:sp>
        <p:nvSpPr>
          <p:cNvPr id="3" name="Title 2">
            <a:extLst>
              <a:ext uri="{FF2B5EF4-FFF2-40B4-BE49-F238E27FC236}">
                <a16:creationId xmlns:a16="http://schemas.microsoft.com/office/drawing/2014/main" id="{98AD3793-1DC5-6A88-CDB0-2D9283546207}"/>
              </a:ext>
            </a:extLst>
          </p:cNvPr>
          <p:cNvSpPr>
            <a:spLocks noGrp="1"/>
          </p:cNvSpPr>
          <p:nvPr>
            <p:ph type="title"/>
          </p:nvPr>
        </p:nvSpPr>
        <p:spPr/>
        <p:txBody>
          <a:bodyPr/>
          <a:lstStyle/>
          <a:p>
            <a:r>
              <a:rPr lang="en-US" dirty="0"/>
              <a:t>Wrap Up (Q&amp;A)</a:t>
            </a:r>
          </a:p>
        </p:txBody>
      </p:sp>
    </p:spTree>
    <p:extLst>
      <p:ext uri="{BB962C8B-B14F-4D97-AF65-F5344CB8AC3E}">
        <p14:creationId xmlns:p14="http://schemas.microsoft.com/office/powerpoint/2010/main" val="1292323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AE2193-87E7-97B7-D225-B9EBABD9D6A2}"/>
              </a:ext>
            </a:extLst>
          </p:cNvPr>
          <p:cNvSpPr>
            <a:spLocks noGrp="1"/>
          </p:cNvSpPr>
          <p:nvPr>
            <p:ph type="body" sz="quarter" idx="10"/>
          </p:nvPr>
        </p:nvSpPr>
        <p:spPr/>
        <p:txBody>
          <a:bodyPr/>
          <a:lstStyle/>
          <a:p>
            <a:r>
              <a:rPr lang="en-US" dirty="0"/>
              <a:t>Marriot Library (Harish </a:t>
            </a:r>
            <a:r>
              <a:rPr lang="en-US" dirty="0" err="1"/>
              <a:t>Maringanti</a:t>
            </a:r>
            <a:r>
              <a:rPr lang="en-US" dirty="0"/>
              <a:t>)</a:t>
            </a:r>
          </a:p>
          <a:p>
            <a:endParaRPr lang="en-US" dirty="0"/>
          </a:p>
          <a:p>
            <a:r>
              <a:rPr lang="en-US" dirty="0"/>
              <a:t>Eccles Library (Catherine </a:t>
            </a:r>
            <a:r>
              <a:rPr lang="en-US" dirty="0" err="1"/>
              <a:t>Soehner</a:t>
            </a:r>
            <a:r>
              <a:rPr lang="en-US" dirty="0"/>
              <a:t>)</a:t>
            </a:r>
          </a:p>
          <a:p>
            <a:endParaRPr lang="en-US" dirty="0"/>
          </a:p>
          <a:p>
            <a:r>
              <a:rPr lang="en-US" dirty="0"/>
              <a:t>NSF (Manish Parashar)</a:t>
            </a:r>
          </a:p>
          <a:p>
            <a:endParaRPr lang="en-US" dirty="0"/>
          </a:p>
          <a:p>
            <a:r>
              <a:rPr lang="en-US" dirty="0"/>
              <a:t>CHPC (Tom Cheatham)</a:t>
            </a:r>
          </a:p>
          <a:p>
            <a:endParaRPr lang="en-US" dirty="0"/>
          </a:p>
          <a:p>
            <a:r>
              <a:rPr lang="en-US"/>
              <a:t>ORIC (Caren Frost)</a:t>
            </a:r>
          </a:p>
        </p:txBody>
      </p:sp>
      <p:sp>
        <p:nvSpPr>
          <p:cNvPr id="3" name="Title 2">
            <a:extLst>
              <a:ext uri="{FF2B5EF4-FFF2-40B4-BE49-F238E27FC236}">
                <a16:creationId xmlns:a16="http://schemas.microsoft.com/office/drawing/2014/main" id="{2C686083-A46D-ED1C-6082-2FB62A65518A}"/>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387991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F4D2E0C-22C7-9111-D2FA-AF39DC2EB881}"/>
              </a:ext>
            </a:extLst>
          </p:cNvPr>
          <p:cNvSpPr>
            <a:spLocks noGrp="1"/>
          </p:cNvSpPr>
          <p:nvPr>
            <p:ph type="body" sz="quarter" idx="10"/>
          </p:nvPr>
        </p:nvSpPr>
        <p:spPr/>
        <p:txBody>
          <a:bodyPr/>
          <a:lstStyle/>
          <a:p>
            <a:r>
              <a:rPr lang="en-US" dirty="0"/>
              <a:t>Describe the NIH policy parameters</a:t>
            </a:r>
          </a:p>
          <a:p>
            <a:endParaRPr lang="en-US" dirty="0"/>
          </a:p>
          <a:p>
            <a:r>
              <a:rPr lang="en-US" dirty="0"/>
              <a:t>Highlight repositories at the UU and other reputable locations</a:t>
            </a:r>
          </a:p>
          <a:p>
            <a:endParaRPr lang="en-US" dirty="0"/>
          </a:p>
          <a:p>
            <a:r>
              <a:rPr lang="en-US" dirty="0"/>
              <a:t>Examine how to structure a data management and sharing plan for NIH (and other federal funding agency) proposals</a:t>
            </a:r>
          </a:p>
          <a:p>
            <a:endParaRPr lang="en-US" dirty="0"/>
          </a:p>
          <a:p>
            <a:r>
              <a:rPr lang="en-US"/>
              <a:t>Review guidance </a:t>
            </a:r>
            <a:r>
              <a:rPr lang="en-US" dirty="0"/>
              <a:t>document</a:t>
            </a:r>
          </a:p>
          <a:p>
            <a:endParaRPr lang="en-US" dirty="0"/>
          </a:p>
          <a:p>
            <a:r>
              <a:rPr lang="en-US" dirty="0"/>
              <a:t>Discuss next steps from the AVPRIC office</a:t>
            </a:r>
          </a:p>
        </p:txBody>
      </p:sp>
      <p:sp>
        <p:nvSpPr>
          <p:cNvPr id="4" name="Title 3">
            <a:extLst>
              <a:ext uri="{FF2B5EF4-FFF2-40B4-BE49-F238E27FC236}">
                <a16:creationId xmlns:a16="http://schemas.microsoft.com/office/drawing/2014/main" id="{CBF1F0E7-DE9C-76F0-500A-0CEC77CE6450}"/>
              </a:ext>
            </a:extLst>
          </p:cNvPr>
          <p:cNvSpPr>
            <a:spLocks noGrp="1"/>
          </p:cNvSpPr>
          <p:nvPr>
            <p:ph type="title"/>
          </p:nvPr>
        </p:nvSpPr>
        <p:spPr/>
        <p:txBody>
          <a:bodyPr/>
          <a:lstStyle/>
          <a:p>
            <a:r>
              <a:rPr lang="en-US" dirty="0"/>
              <a:t>Overview of Presentation</a:t>
            </a:r>
          </a:p>
        </p:txBody>
      </p:sp>
    </p:spTree>
    <p:extLst>
      <p:ext uri="{BB962C8B-B14F-4D97-AF65-F5344CB8AC3E}">
        <p14:creationId xmlns:p14="http://schemas.microsoft.com/office/powerpoint/2010/main" val="3005796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E0762-231A-6EF2-8094-128A2F83C3AF}"/>
              </a:ext>
            </a:extLst>
          </p:cNvPr>
          <p:cNvSpPr>
            <a:spLocks noGrp="1"/>
          </p:cNvSpPr>
          <p:nvPr>
            <p:ph type="title"/>
          </p:nvPr>
        </p:nvSpPr>
        <p:spPr>
          <a:xfrm>
            <a:off x="609599" y="120502"/>
            <a:ext cx="10972800" cy="808038"/>
          </a:xfrm>
        </p:spPr>
        <p:txBody>
          <a:bodyPr wrap="square" anchor="ctr">
            <a:normAutofit/>
          </a:bodyPr>
          <a:lstStyle/>
          <a:p>
            <a:r>
              <a:rPr lang="en-US" dirty="0"/>
              <a:t>NIH Data Management and Sharing (DMS) Policy</a:t>
            </a:r>
          </a:p>
        </p:txBody>
      </p:sp>
      <p:sp>
        <p:nvSpPr>
          <p:cNvPr id="3" name="Content Placeholder 2">
            <a:extLst>
              <a:ext uri="{FF2B5EF4-FFF2-40B4-BE49-F238E27FC236}">
                <a16:creationId xmlns:a16="http://schemas.microsoft.com/office/drawing/2014/main" id="{175997F4-2D13-6F48-52F7-7C1D93620A48}"/>
              </a:ext>
            </a:extLst>
          </p:cNvPr>
          <p:cNvSpPr>
            <a:spLocks noGrp="1"/>
          </p:cNvSpPr>
          <p:nvPr>
            <p:ph sz="half" idx="1"/>
          </p:nvPr>
        </p:nvSpPr>
        <p:spPr>
          <a:xfrm>
            <a:off x="609599" y="1523999"/>
            <a:ext cx="6217913" cy="5105366"/>
          </a:xfrm>
        </p:spPr>
        <p:txBody>
          <a:bodyPr wrap="square" anchor="t">
            <a:normAutofit/>
          </a:bodyPr>
          <a:lstStyle/>
          <a:p>
            <a:pPr>
              <a:lnSpc>
                <a:spcPct val="120000"/>
              </a:lnSpc>
            </a:pPr>
            <a:r>
              <a:rPr lang="en-US" sz="2400" dirty="0">
                <a:solidFill>
                  <a:schemeClr val="tx1"/>
                </a:solidFill>
              </a:rPr>
              <a:t>The DMS Policy applies to all NIH funding mechanisms</a:t>
            </a:r>
            <a:endParaRPr lang="en-US" sz="1000" dirty="0">
              <a:solidFill>
                <a:schemeClr val="tx1"/>
              </a:solidFill>
            </a:endParaRPr>
          </a:p>
          <a:p>
            <a:pPr>
              <a:lnSpc>
                <a:spcPct val="120000"/>
              </a:lnSpc>
            </a:pPr>
            <a:r>
              <a:rPr lang="en-US" sz="2400" dirty="0">
                <a:solidFill>
                  <a:schemeClr val="tx1"/>
                </a:solidFill>
              </a:rPr>
              <a:t>Applies to all research, funded or conducted in whole or in part by NIH, that results in the generation of "scientific data“.</a:t>
            </a:r>
            <a:endParaRPr lang="en-US" sz="1000" dirty="0">
              <a:solidFill>
                <a:schemeClr val="tx1"/>
              </a:solidFill>
            </a:endParaRPr>
          </a:p>
          <a:p>
            <a:pPr>
              <a:lnSpc>
                <a:spcPct val="120000"/>
              </a:lnSpc>
            </a:pPr>
            <a:r>
              <a:rPr lang="en-US" sz="2400" dirty="0">
                <a:solidFill>
                  <a:schemeClr val="tx1"/>
                </a:solidFill>
              </a:rPr>
              <a:t>"Scientific data" is defined as: "the recorded factual material commonly accepted in the scientific community as of sufficient quality to validate and replicate research findings, regardless of whether the data are used to support scholarly publications."</a:t>
            </a:r>
          </a:p>
        </p:txBody>
      </p:sp>
      <p:pic>
        <p:nvPicPr>
          <p:cNvPr id="6" name="Picture 2" descr="1 James Shannon Building">
            <a:extLst>
              <a:ext uri="{FF2B5EF4-FFF2-40B4-BE49-F238E27FC236}">
                <a16:creationId xmlns:a16="http://schemas.microsoft.com/office/drawing/2014/main" id="{95E717B2-30A6-BBAD-165E-8F0E9E8931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796" r="10942" b="-1"/>
          <a:stretch/>
        </p:blipFill>
        <p:spPr bwMode="auto">
          <a:xfrm>
            <a:off x="7288259" y="1417342"/>
            <a:ext cx="4751276" cy="400048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C94EFF4D-BBB4-EE8E-C91E-1D7836FEF97F}"/>
              </a:ext>
            </a:extLst>
          </p:cNvPr>
          <p:cNvSpPr txBox="1"/>
          <p:nvPr/>
        </p:nvSpPr>
        <p:spPr>
          <a:xfrm>
            <a:off x="7278865" y="5372845"/>
            <a:ext cx="4760670" cy="707886"/>
          </a:xfrm>
          <a:prstGeom prst="rect">
            <a:avLst/>
          </a:prstGeom>
          <a:noFill/>
        </p:spPr>
        <p:txBody>
          <a:bodyPr wrap="square" rtlCol="0">
            <a:spAutoFit/>
          </a:bodyPr>
          <a:lstStyle/>
          <a:p>
            <a:pPr algn="ctr"/>
            <a:r>
              <a:rPr lang="en-US" sz="2000" dirty="0"/>
              <a:t>NIH has a longstanding commitment to making the results of research available</a:t>
            </a:r>
          </a:p>
        </p:txBody>
      </p:sp>
    </p:spTree>
    <p:extLst>
      <p:ext uri="{BB962C8B-B14F-4D97-AF65-F5344CB8AC3E}">
        <p14:creationId xmlns:p14="http://schemas.microsoft.com/office/powerpoint/2010/main" val="1174264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12100B-74F3-451C-A272-54EC1774AC50}"/>
              </a:ext>
            </a:extLst>
          </p:cNvPr>
          <p:cNvSpPr>
            <a:spLocks noGrp="1"/>
          </p:cNvSpPr>
          <p:nvPr>
            <p:ph type="title"/>
          </p:nvPr>
        </p:nvSpPr>
        <p:spPr>
          <a:xfrm>
            <a:off x="-20" y="1683756"/>
            <a:ext cx="3701764" cy="2396359"/>
          </a:xfrm>
        </p:spPr>
        <p:txBody>
          <a:bodyPr anchor="b">
            <a:normAutofit/>
          </a:bodyPr>
          <a:lstStyle/>
          <a:p>
            <a:pPr algn="r"/>
            <a:r>
              <a:rPr lang="en-US" sz="3600" dirty="0">
                <a:solidFill>
                  <a:schemeClr val="tx1"/>
                </a:solidFill>
                <a:latin typeface="Open Sans"/>
                <a:ea typeface="Open Sans"/>
                <a:cs typeface="Open Sans"/>
              </a:rPr>
              <a:t>Policy Requirements</a:t>
            </a:r>
            <a:endParaRPr lang="en-US" sz="3600" dirty="0">
              <a:solidFill>
                <a:srgbClr val="FFFFFF"/>
              </a:solidFill>
            </a:endParaRPr>
          </a:p>
        </p:txBody>
      </p:sp>
      <p:graphicFrame>
        <p:nvGraphicFramePr>
          <p:cNvPr id="20" name="Content Placeholder 1" descr="Submission of Plan and Compliance with Approved Plan">
            <a:extLst>
              <a:ext uri="{FF2B5EF4-FFF2-40B4-BE49-F238E27FC236}">
                <a16:creationId xmlns:a16="http://schemas.microsoft.com/office/drawing/2014/main" id="{217DC04F-E194-ADC7-7FF2-39CA1C0A551E}"/>
              </a:ext>
            </a:extLst>
          </p:cNvPr>
          <p:cNvGraphicFramePr>
            <a:graphicFrameLocks noGrp="1"/>
          </p:cNvGraphicFramePr>
          <p:nvPr>
            <p:ph idx="1"/>
          </p:nvPr>
        </p:nvGraphicFramePr>
        <p:xfrm>
          <a:off x="4820751" y="746227"/>
          <a:ext cx="6666833" cy="5365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45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CB37A6-22AE-4A77-B819-A9942855F423}"/>
              </a:ext>
            </a:extLst>
          </p:cNvPr>
          <p:cNvSpPr>
            <a:spLocks noGrp="1"/>
          </p:cNvSpPr>
          <p:nvPr>
            <p:ph type="title"/>
          </p:nvPr>
        </p:nvSpPr>
        <p:spPr/>
        <p:txBody>
          <a:bodyPr>
            <a:normAutofit/>
          </a:bodyPr>
          <a:lstStyle/>
          <a:p>
            <a:r>
              <a:rPr lang="en-US">
                <a:latin typeface="Open Sans"/>
                <a:ea typeface="Open Sans"/>
                <a:cs typeface="Open Sans"/>
              </a:rPr>
              <a:t>Elements of a DMS Plan</a:t>
            </a:r>
          </a:p>
        </p:txBody>
      </p:sp>
      <p:graphicFrame>
        <p:nvGraphicFramePr>
          <p:cNvPr id="5" name="Diagram 4">
            <a:extLst>
              <a:ext uri="{FF2B5EF4-FFF2-40B4-BE49-F238E27FC236}">
                <a16:creationId xmlns:a16="http://schemas.microsoft.com/office/drawing/2014/main" id="{A1347255-7A10-4A65-B66A-B92A05242661}"/>
              </a:ext>
              <a:ext uri="{C183D7F6-B498-43B3-948B-1728B52AA6E4}">
                <adec:decorative xmlns:adec="http://schemas.microsoft.com/office/drawing/2017/decorative" val="1"/>
              </a:ext>
            </a:extLst>
          </p:cNvPr>
          <p:cNvGraphicFramePr/>
          <p:nvPr/>
        </p:nvGraphicFramePr>
        <p:xfrm>
          <a:off x="370599" y="1633912"/>
          <a:ext cx="3896601" cy="3889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a:extLst>
              <a:ext uri="{FF2B5EF4-FFF2-40B4-BE49-F238E27FC236}">
                <a16:creationId xmlns:a16="http://schemas.microsoft.com/office/drawing/2014/main" id="{D10615A8-5BE7-4B23-8AA9-C24FF8F12FD4}"/>
              </a:ext>
            </a:extLst>
          </p:cNvPr>
          <p:cNvSpPr>
            <a:spLocks noGrp="1"/>
          </p:cNvSpPr>
          <p:nvPr>
            <p:ph sz="half" idx="2"/>
          </p:nvPr>
        </p:nvSpPr>
        <p:spPr>
          <a:xfrm>
            <a:off x="4710545" y="1322939"/>
            <a:ext cx="7295583" cy="4708406"/>
          </a:xfrm>
        </p:spPr>
        <p:txBody>
          <a:bodyPr>
            <a:normAutofit fontScale="70000" lnSpcReduction="20000"/>
          </a:bodyPr>
          <a:lstStyle/>
          <a:p>
            <a:pPr>
              <a:lnSpc>
                <a:spcPct val="128000"/>
              </a:lnSpc>
            </a:pPr>
            <a:r>
              <a:rPr lang="en-US" b="1" dirty="0"/>
              <a:t>Data type</a:t>
            </a:r>
          </a:p>
          <a:p>
            <a:pPr lvl="1">
              <a:lnSpc>
                <a:spcPct val="128000"/>
              </a:lnSpc>
            </a:pPr>
            <a:r>
              <a:rPr lang="en-US" dirty="0"/>
              <a:t>Identifying data to be preserved and shared</a:t>
            </a:r>
          </a:p>
          <a:p>
            <a:pPr>
              <a:lnSpc>
                <a:spcPct val="128000"/>
              </a:lnSpc>
            </a:pPr>
            <a:r>
              <a:rPr lang="en-US" b="1" dirty="0"/>
              <a:t>Related tools, software, code </a:t>
            </a:r>
          </a:p>
          <a:p>
            <a:pPr lvl="1">
              <a:lnSpc>
                <a:spcPct val="128000"/>
              </a:lnSpc>
            </a:pPr>
            <a:r>
              <a:rPr lang="en-US" dirty="0"/>
              <a:t>Tools and software needed to access and manipulate data</a:t>
            </a:r>
          </a:p>
          <a:p>
            <a:pPr>
              <a:lnSpc>
                <a:spcPct val="128000"/>
              </a:lnSpc>
            </a:pPr>
            <a:r>
              <a:rPr lang="en-US" b="1" dirty="0"/>
              <a:t>Standards </a:t>
            </a:r>
          </a:p>
          <a:p>
            <a:pPr lvl="1">
              <a:lnSpc>
                <a:spcPct val="128000"/>
              </a:lnSpc>
            </a:pPr>
            <a:r>
              <a:rPr lang="en-US" dirty="0"/>
              <a:t>Standards to be applied to scientific data and metadata</a:t>
            </a:r>
          </a:p>
          <a:p>
            <a:pPr>
              <a:lnSpc>
                <a:spcPct val="128000"/>
              </a:lnSpc>
            </a:pPr>
            <a:r>
              <a:rPr lang="en-US" b="1" dirty="0"/>
              <a:t>Data preservation, access, timelines </a:t>
            </a:r>
          </a:p>
          <a:p>
            <a:pPr lvl="1">
              <a:lnSpc>
                <a:spcPct val="128000"/>
              </a:lnSpc>
            </a:pPr>
            <a:r>
              <a:rPr lang="en-US" dirty="0"/>
              <a:t>Repository to be used, persistent unique identifier, and when/ how long data will be available</a:t>
            </a:r>
          </a:p>
          <a:p>
            <a:pPr>
              <a:lnSpc>
                <a:spcPct val="128000"/>
              </a:lnSpc>
            </a:pPr>
            <a:r>
              <a:rPr lang="en-US" b="1" dirty="0"/>
              <a:t>Access, distribution, reuse considerations </a:t>
            </a:r>
          </a:p>
          <a:p>
            <a:pPr lvl="1">
              <a:lnSpc>
                <a:spcPct val="128000"/>
              </a:lnSpc>
            </a:pPr>
            <a:r>
              <a:rPr lang="en-US" dirty="0"/>
              <a:t>Description of factors for data access, distribution, or reuse</a:t>
            </a:r>
          </a:p>
          <a:p>
            <a:pPr>
              <a:lnSpc>
                <a:spcPct val="128000"/>
              </a:lnSpc>
            </a:pPr>
            <a:r>
              <a:rPr lang="en-US" b="1" dirty="0"/>
              <a:t>Oversight of data management and sharing </a:t>
            </a:r>
          </a:p>
          <a:p>
            <a:pPr lvl="1">
              <a:lnSpc>
                <a:spcPct val="128000"/>
              </a:lnSpc>
            </a:pPr>
            <a:r>
              <a:rPr lang="en-US" dirty="0"/>
              <a:t>Plan compliance will be monitored/ managed and by whom</a:t>
            </a:r>
          </a:p>
        </p:txBody>
      </p:sp>
    </p:spTree>
    <p:extLst>
      <p:ext uri="{BB962C8B-B14F-4D97-AF65-F5344CB8AC3E}">
        <p14:creationId xmlns:p14="http://schemas.microsoft.com/office/powerpoint/2010/main" val="290116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22EC4D-8E20-46C6-B737-D70595F0F010}"/>
              </a:ext>
            </a:extLst>
          </p:cNvPr>
          <p:cNvSpPr>
            <a:spLocks noGrp="1"/>
          </p:cNvSpPr>
          <p:nvPr>
            <p:ph type="title"/>
          </p:nvPr>
        </p:nvSpPr>
        <p:spPr>
          <a:xfrm>
            <a:off x="838200" y="74218"/>
            <a:ext cx="10515600" cy="967774"/>
          </a:xfrm>
        </p:spPr>
        <p:txBody>
          <a:bodyPr>
            <a:normAutofit/>
          </a:bodyPr>
          <a:lstStyle/>
          <a:p>
            <a:r>
              <a:rPr lang="en-US" dirty="0"/>
              <a:t>Data Management and Sharing Costs</a:t>
            </a:r>
          </a:p>
        </p:txBody>
      </p:sp>
      <p:sp>
        <p:nvSpPr>
          <p:cNvPr id="3" name="Content Placeholder 2">
            <a:extLst>
              <a:ext uri="{FF2B5EF4-FFF2-40B4-BE49-F238E27FC236}">
                <a16:creationId xmlns:a16="http://schemas.microsoft.com/office/drawing/2014/main" id="{B06CA7A4-CA99-4819-98DC-A2DB6E4BD2E4}"/>
              </a:ext>
            </a:extLst>
          </p:cNvPr>
          <p:cNvSpPr>
            <a:spLocks noGrp="1"/>
          </p:cNvSpPr>
          <p:nvPr>
            <p:ph sz="half" idx="1"/>
          </p:nvPr>
        </p:nvSpPr>
        <p:spPr>
          <a:xfrm>
            <a:off x="546560" y="1576757"/>
            <a:ext cx="5237265" cy="4893221"/>
          </a:xfrm>
        </p:spPr>
        <p:txBody>
          <a:bodyPr/>
          <a:lstStyle/>
          <a:p>
            <a:pPr marL="0" indent="0">
              <a:spcAft>
                <a:spcPts val="1200"/>
              </a:spcAft>
              <a:buNone/>
            </a:pPr>
            <a:r>
              <a:rPr lang="en-US" b="1" dirty="0">
                <a:solidFill>
                  <a:schemeClr val="tx1"/>
                </a:solidFill>
              </a:rPr>
              <a:t>ALLOWABLE COSTS:</a:t>
            </a:r>
            <a:endParaRPr lang="en-US" dirty="0">
              <a:solidFill>
                <a:schemeClr val="tx1"/>
              </a:solidFill>
            </a:endParaRPr>
          </a:p>
          <a:p>
            <a:pPr>
              <a:lnSpc>
                <a:spcPct val="108000"/>
              </a:lnSpc>
            </a:pPr>
            <a:r>
              <a:rPr lang="en-US" sz="2200" dirty="0">
                <a:solidFill>
                  <a:schemeClr val="tx1"/>
                </a:solidFill>
              </a:rPr>
              <a:t>Curating data/developing supporting documentation</a:t>
            </a:r>
          </a:p>
          <a:p>
            <a:pPr>
              <a:lnSpc>
                <a:spcPct val="108000"/>
              </a:lnSpc>
            </a:pPr>
            <a:r>
              <a:rPr lang="en-US" sz="2200" dirty="0">
                <a:solidFill>
                  <a:schemeClr val="tx1"/>
                </a:solidFill>
              </a:rPr>
              <a:t>Preserving/sharing data through repositories</a:t>
            </a:r>
          </a:p>
          <a:p>
            <a:pPr>
              <a:lnSpc>
                <a:spcPct val="108000"/>
              </a:lnSpc>
            </a:pPr>
            <a:r>
              <a:rPr lang="en-US" sz="2200" dirty="0">
                <a:solidFill>
                  <a:schemeClr val="tx1"/>
                </a:solidFill>
              </a:rPr>
              <a:t>Local data management considerations</a:t>
            </a:r>
          </a:p>
          <a:p>
            <a:pPr>
              <a:lnSpc>
                <a:spcPct val="108000"/>
              </a:lnSpc>
            </a:pPr>
            <a:r>
              <a:rPr lang="en-US" sz="2200" b="1" dirty="0">
                <a:solidFill>
                  <a:schemeClr val="tx1"/>
                </a:solidFill>
              </a:rPr>
              <a:t>IMPORTANT: </a:t>
            </a:r>
            <a:r>
              <a:rPr lang="en-US" sz="2200" dirty="0">
                <a:solidFill>
                  <a:schemeClr val="tx1"/>
                </a:solidFill>
              </a:rPr>
              <a:t>Must be incurred during the performance period</a:t>
            </a:r>
          </a:p>
          <a:p>
            <a:endParaRPr lang="en-US" dirty="0">
              <a:solidFill>
                <a:schemeClr val="tx1"/>
              </a:solidFill>
            </a:endParaRPr>
          </a:p>
        </p:txBody>
      </p:sp>
      <p:cxnSp>
        <p:nvCxnSpPr>
          <p:cNvPr id="6" name="Straight Connector 5">
            <a:extLst>
              <a:ext uri="{FF2B5EF4-FFF2-40B4-BE49-F238E27FC236}">
                <a16:creationId xmlns:a16="http://schemas.microsoft.com/office/drawing/2014/main" id="{650CACB7-0BCE-4512-A639-FA672F81AE2E}"/>
              </a:ext>
              <a:ext uri="{C183D7F6-B498-43B3-948B-1728B52AA6E4}">
                <adec:decorative xmlns:adec="http://schemas.microsoft.com/office/drawing/2017/decorative" val="1"/>
              </a:ext>
            </a:extLst>
          </p:cNvPr>
          <p:cNvCxnSpPr>
            <a:cxnSpLocks/>
          </p:cNvCxnSpPr>
          <p:nvPr/>
        </p:nvCxnSpPr>
        <p:spPr>
          <a:xfrm>
            <a:off x="6000750" y="2000250"/>
            <a:ext cx="0" cy="3087103"/>
          </a:xfrm>
          <a:prstGeom prst="line">
            <a:avLst/>
          </a:prstGeom>
          <a:ln w="38100">
            <a:solidFill>
              <a:srgbClr val="20558A"/>
            </a:solidFill>
          </a:ln>
        </p:spPr>
        <p:style>
          <a:lnRef idx="1">
            <a:schemeClr val="accent1"/>
          </a:lnRef>
          <a:fillRef idx="0">
            <a:schemeClr val="accent1"/>
          </a:fillRef>
          <a:effectRef idx="0">
            <a:schemeClr val="accent1"/>
          </a:effectRef>
          <a:fontRef idx="minor">
            <a:schemeClr val="tx1"/>
          </a:fontRef>
        </p:style>
      </p:cxnSp>
      <p:sp>
        <p:nvSpPr>
          <p:cNvPr id="2" name="Content Placeholder 1">
            <a:extLst>
              <a:ext uri="{FF2B5EF4-FFF2-40B4-BE49-F238E27FC236}">
                <a16:creationId xmlns:a16="http://schemas.microsoft.com/office/drawing/2014/main" id="{DFC4645C-A00E-4A97-B702-1E9535769D10}"/>
              </a:ext>
            </a:extLst>
          </p:cNvPr>
          <p:cNvSpPr>
            <a:spLocks noGrp="1"/>
          </p:cNvSpPr>
          <p:nvPr>
            <p:ph sz="half" idx="2"/>
          </p:nvPr>
        </p:nvSpPr>
        <p:spPr>
          <a:xfrm>
            <a:off x="6408174" y="1586677"/>
            <a:ext cx="5081180" cy="4893221"/>
          </a:xfrm>
        </p:spPr>
        <p:txBody>
          <a:bodyPr>
            <a:normAutofit/>
          </a:bodyPr>
          <a:lstStyle/>
          <a:p>
            <a:pPr marL="0" indent="0">
              <a:spcAft>
                <a:spcPts val="1200"/>
              </a:spcAft>
              <a:buNone/>
            </a:pPr>
            <a:r>
              <a:rPr lang="en-US" b="1" dirty="0">
                <a:solidFill>
                  <a:schemeClr val="tx1"/>
                </a:solidFill>
              </a:rPr>
              <a:t>UNALLOWABLE COSTS:</a:t>
            </a:r>
          </a:p>
          <a:p>
            <a:pPr>
              <a:lnSpc>
                <a:spcPct val="108000"/>
              </a:lnSpc>
            </a:pPr>
            <a:r>
              <a:rPr lang="en-US" sz="2200" dirty="0">
                <a:solidFill>
                  <a:schemeClr val="tx1"/>
                </a:solidFill>
              </a:rPr>
              <a:t>Infrastructure costs typically included in indirect costs</a:t>
            </a:r>
          </a:p>
          <a:p>
            <a:pPr>
              <a:lnSpc>
                <a:spcPct val="108000"/>
              </a:lnSpc>
            </a:pPr>
            <a:r>
              <a:rPr lang="en-US" sz="2200" dirty="0">
                <a:solidFill>
                  <a:schemeClr val="tx1"/>
                </a:solidFill>
              </a:rPr>
              <a:t>Costs associated with the routine conduct of research (e.g., costs of gaining access to research data)</a:t>
            </a:r>
          </a:p>
        </p:txBody>
      </p:sp>
    </p:spTree>
    <p:extLst>
      <p:ext uri="{BB962C8B-B14F-4D97-AF65-F5344CB8AC3E}">
        <p14:creationId xmlns:p14="http://schemas.microsoft.com/office/powerpoint/2010/main" val="213068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67AE-07F4-6F01-D64D-2B3C3DF81E09}"/>
              </a:ext>
            </a:extLst>
          </p:cNvPr>
          <p:cNvSpPr>
            <a:spLocks noGrp="1"/>
          </p:cNvSpPr>
          <p:nvPr>
            <p:ph type="title"/>
          </p:nvPr>
        </p:nvSpPr>
        <p:spPr/>
        <p:txBody>
          <a:bodyPr/>
          <a:lstStyle/>
          <a:p>
            <a:r>
              <a:rPr lang="en-US" dirty="0"/>
              <a:t>DMS Plan Assessment / Effective Dates</a:t>
            </a:r>
          </a:p>
        </p:txBody>
      </p:sp>
      <p:sp>
        <p:nvSpPr>
          <p:cNvPr id="4" name="Content Placeholder 3">
            <a:extLst>
              <a:ext uri="{FF2B5EF4-FFF2-40B4-BE49-F238E27FC236}">
                <a16:creationId xmlns:a16="http://schemas.microsoft.com/office/drawing/2014/main" id="{9099DAAB-1A3D-4FB7-252D-DFF5AE9BD864}"/>
              </a:ext>
            </a:extLst>
          </p:cNvPr>
          <p:cNvSpPr>
            <a:spLocks noGrp="1"/>
          </p:cNvSpPr>
          <p:nvPr>
            <p:ph sz="half" idx="1"/>
          </p:nvPr>
        </p:nvSpPr>
        <p:spPr>
          <a:xfrm>
            <a:off x="609600" y="1524000"/>
            <a:ext cx="5384800" cy="4724400"/>
          </a:xfrm>
        </p:spPr>
        <p:txBody>
          <a:bodyPr>
            <a:normAutofit/>
          </a:bodyPr>
          <a:lstStyle/>
          <a:p>
            <a:r>
              <a:rPr lang="en-US" dirty="0">
                <a:solidFill>
                  <a:schemeClr val="tx1"/>
                </a:solidFill>
              </a:rPr>
              <a:t>NIH Program staff:</a:t>
            </a:r>
          </a:p>
          <a:p>
            <a:pPr lvl="1"/>
            <a:r>
              <a:rPr lang="en-US" dirty="0">
                <a:solidFill>
                  <a:schemeClr val="tx1"/>
                </a:solidFill>
              </a:rPr>
              <a:t>Ensure </a:t>
            </a:r>
            <a:r>
              <a:rPr lang="en-US" i="1" dirty="0">
                <a:solidFill>
                  <a:schemeClr val="tx1"/>
                </a:solidFill>
              </a:rPr>
              <a:t>Elements of a DMS Plan </a:t>
            </a:r>
            <a:r>
              <a:rPr lang="en-US" dirty="0">
                <a:solidFill>
                  <a:schemeClr val="tx1"/>
                </a:solidFill>
              </a:rPr>
              <a:t>have been adequately addressed and assess the reasonableness of those responses</a:t>
            </a:r>
          </a:p>
          <a:p>
            <a:pPr lvl="1"/>
            <a:r>
              <a:rPr lang="en-US" dirty="0">
                <a:solidFill>
                  <a:schemeClr val="tx1"/>
                </a:solidFill>
              </a:rPr>
              <a:t>Applications will only be funded when Plan is complete and acceptable</a:t>
            </a:r>
          </a:p>
          <a:p>
            <a:r>
              <a:rPr lang="en-US" dirty="0">
                <a:solidFill>
                  <a:schemeClr val="tx1"/>
                </a:solidFill>
              </a:rPr>
              <a:t>Peer reviewers:</a:t>
            </a:r>
          </a:p>
          <a:p>
            <a:pPr lvl="1"/>
            <a:r>
              <a:rPr lang="en-US" dirty="0">
                <a:solidFill>
                  <a:schemeClr val="tx1"/>
                </a:solidFill>
              </a:rPr>
              <a:t>Consider if budget is reasonable</a:t>
            </a:r>
          </a:p>
        </p:txBody>
      </p:sp>
      <p:graphicFrame>
        <p:nvGraphicFramePr>
          <p:cNvPr id="6" name="Table 5">
            <a:extLst>
              <a:ext uri="{FF2B5EF4-FFF2-40B4-BE49-F238E27FC236}">
                <a16:creationId xmlns:a16="http://schemas.microsoft.com/office/drawing/2014/main" id="{693A7CCC-A4FC-E20E-E4B4-2058BBF3B5B8}"/>
              </a:ext>
            </a:extLst>
          </p:cNvPr>
          <p:cNvGraphicFramePr>
            <a:graphicFrameLocks noGrp="1"/>
          </p:cNvGraphicFramePr>
          <p:nvPr/>
        </p:nvGraphicFramePr>
        <p:xfrm>
          <a:off x="6370317" y="1874537"/>
          <a:ext cx="5646551" cy="4663440"/>
        </p:xfrm>
        <a:graphic>
          <a:graphicData uri="http://schemas.openxmlformats.org/drawingml/2006/table">
            <a:tbl>
              <a:tblPr firstRow="1" bandRow="1">
                <a:tableStyleId>{BDBED569-4797-4DF1-A0F4-6AAB3CD982D8}</a:tableStyleId>
              </a:tblPr>
              <a:tblGrid>
                <a:gridCol w="1737341">
                  <a:extLst>
                    <a:ext uri="{9D8B030D-6E8A-4147-A177-3AD203B41FA5}">
                      <a16:colId xmlns:a16="http://schemas.microsoft.com/office/drawing/2014/main" val="2967797436"/>
                    </a:ext>
                  </a:extLst>
                </a:gridCol>
                <a:gridCol w="3909210">
                  <a:extLst>
                    <a:ext uri="{9D8B030D-6E8A-4147-A177-3AD203B41FA5}">
                      <a16:colId xmlns:a16="http://schemas.microsoft.com/office/drawing/2014/main" val="2182383722"/>
                    </a:ext>
                  </a:extLst>
                </a:gridCol>
              </a:tblGrid>
              <a:tr h="1096941">
                <a:tc>
                  <a:txBody>
                    <a:bodyPr/>
                    <a:lstStyle/>
                    <a:p>
                      <a:pPr lvl="0" algn="l"/>
                      <a:r>
                        <a:rPr lang="en-US" sz="1800" b="0" dirty="0">
                          <a:solidFill>
                            <a:schemeClr val="tx1"/>
                          </a:solidFill>
                        </a:rPr>
                        <a:t>Extramural</a:t>
                      </a:r>
                    </a:p>
                  </a:txBody>
                  <a:tcPr marL="137160" marR="137160" marT="137160" marB="13716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u="sng" kern="1200" dirty="0">
                          <a:solidFill>
                            <a:schemeClr val="tx1"/>
                          </a:solidFill>
                        </a:rPr>
                        <a:t>Competing</a:t>
                      </a:r>
                      <a:r>
                        <a:rPr lang="en-US" sz="1800" b="0" kern="1200" dirty="0">
                          <a:solidFill>
                            <a:schemeClr val="tx1"/>
                          </a:solidFill>
                        </a:rPr>
                        <a:t> applications submitted for Jan 25, 2023, and subsequent receipt dates</a:t>
                      </a:r>
                    </a:p>
                  </a:txBody>
                  <a:tcPr marL="137160" marR="137160" marT="137160" marB="137160" anchor="ctr"/>
                </a:tc>
                <a:extLst>
                  <a:ext uri="{0D108BD9-81ED-4DB2-BD59-A6C34878D82A}">
                    <a16:rowId xmlns:a16="http://schemas.microsoft.com/office/drawing/2014/main" val="4293292365"/>
                  </a:ext>
                </a:extLst>
              </a:tr>
              <a:tr h="789797">
                <a:tc>
                  <a:txBody>
                    <a:bodyPr/>
                    <a:lstStyle/>
                    <a:p>
                      <a:pPr marL="0" lvl="0" algn="l" defTabSz="457200" rtl="0" eaLnBrk="1" latinLnBrk="0" hangingPunct="1"/>
                      <a:r>
                        <a:rPr lang="en-US" sz="1800" b="0" kern="1200" dirty="0">
                          <a:solidFill>
                            <a:schemeClr val="tx1"/>
                          </a:solidFill>
                        </a:rPr>
                        <a:t>Contracts</a:t>
                      </a:r>
                      <a:endParaRPr lang="en-US" sz="1800" b="0" kern="1200" dirty="0">
                        <a:solidFill>
                          <a:schemeClr val="tx1"/>
                        </a:solidFill>
                        <a:latin typeface="+mn-lt"/>
                        <a:ea typeface="+mn-ea"/>
                        <a:cs typeface="+mn-cs"/>
                      </a:endParaRPr>
                    </a:p>
                  </a:txBody>
                  <a:tcPr marL="137160" marR="137160" marT="137160" marB="13716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rPr>
                        <a:t>Proposals submitted on or after Jan 25, 2023</a:t>
                      </a:r>
                    </a:p>
                  </a:txBody>
                  <a:tcPr marL="137160" marR="137160" marT="137160" marB="137160" anchor="ctr"/>
                </a:tc>
                <a:extLst>
                  <a:ext uri="{0D108BD9-81ED-4DB2-BD59-A6C34878D82A}">
                    <a16:rowId xmlns:a16="http://schemas.microsoft.com/office/drawing/2014/main" val="229394736"/>
                  </a:ext>
                </a:extLst>
              </a:tr>
              <a:tr h="789797">
                <a:tc>
                  <a:txBody>
                    <a:bodyPr/>
                    <a:lstStyle/>
                    <a:p>
                      <a:pPr lvl="0" algn="l"/>
                      <a:r>
                        <a:rPr lang="en-US" sz="1800" b="0" dirty="0">
                          <a:solidFill>
                            <a:schemeClr val="tx1"/>
                          </a:solidFill>
                        </a:rPr>
                        <a:t>Intramural </a:t>
                      </a:r>
                    </a:p>
                  </a:txBody>
                  <a:tcPr marL="137160" marR="137160" marT="137160" marB="13716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a:solidFill>
                            <a:schemeClr val="tx1"/>
                          </a:solidFill>
                        </a:rPr>
                        <a:t>Projects conducted on or after Jan 25, 2023</a:t>
                      </a:r>
                    </a:p>
                  </a:txBody>
                  <a:tcPr marL="137160" marR="137160" marT="137160" marB="137160" anchor="ctr"/>
                </a:tc>
                <a:extLst>
                  <a:ext uri="{0D108BD9-81ED-4DB2-BD59-A6C34878D82A}">
                    <a16:rowId xmlns:a16="http://schemas.microsoft.com/office/drawing/2014/main" val="2401690849"/>
                  </a:ext>
                </a:extLst>
              </a:tr>
              <a:tr h="1316329">
                <a:tc>
                  <a:txBody>
                    <a:bodyPr/>
                    <a:lstStyle/>
                    <a:p>
                      <a:pPr lvl="0" algn="l"/>
                      <a:r>
                        <a:rPr lang="en-US" sz="1800" b="0" dirty="0">
                          <a:solidFill>
                            <a:schemeClr val="tx1"/>
                          </a:solidFill>
                        </a:rPr>
                        <a:t>Other funding agreements (e.g., Other Transactions) </a:t>
                      </a:r>
                      <a:endParaRPr lang="en-US" sz="1800" b="0" i="0" dirty="0">
                        <a:solidFill>
                          <a:schemeClr val="tx1"/>
                        </a:solidFill>
                      </a:endParaRPr>
                    </a:p>
                  </a:txBody>
                  <a:tcPr marL="137160" marR="137160" marT="137160" marB="13716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Executed on or after Jan 25, 2023, unless otherwise stipulated by NIH</a:t>
                      </a:r>
                    </a:p>
                  </a:txBody>
                  <a:tcPr marL="137160" marR="137160" marT="137160" marB="137160" anchor="ctr"/>
                </a:tc>
                <a:extLst>
                  <a:ext uri="{0D108BD9-81ED-4DB2-BD59-A6C34878D82A}">
                    <a16:rowId xmlns:a16="http://schemas.microsoft.com/office/drawing/2014/main" val="1144074133"/>
                  </a:ext>
                </a:extLst>
              </a:tr>
            </a:tbl>
          </a:graphicData>
        </a:graphic>
      </p:graphicFrame>
    </p:spTree>
    <p:extLst>
      <p:ext uri="{BB962C8B-B14F-4D97-AF65-F5344CB8AC3E}">
        <p14:creationId xmlns:p14="http://schemas.microsoft.com/office/powerpoint/2010/main" val="1632448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FAD-5D42-F3E0-8961-B50FA4A9C509}"/>
              </a:ext>
            </a:extLst>
          </p:cNvPr>
          <p:cNvSpPr>
            <a:spLocks noGrp="1"/>
          </p:cNvSpPr>
          <p:nvPr>
            <p:ph type="title"/>
          </p:nvPr>
        </p:nvSpPr>
        <p:spPr/>
        <p:txBody>
          <a:bodyPr/>
          <a:lstStyle/>
          <a:p>
            <a:r>
              <a:rPr lang="en-US" dirty="0">
                <a:solidFill>
                  <a:schemeClr val="bg1"/>
                </a:solidFill>
              </a:rPr>
              <a:t>Sharing Scientific Data </a:t>
            </a:r>
          </a:p>
        </p:txBody>
      </p:sp>
      <p:sp>
        <p:nvSpPr>
          <p:cNvPr id="3" name="Content Placeholder 2">
            <a:extLst>
              <a:ext uri="{FF2B5EF4-FFF2-40B4-BE49-F238E27FC236}">
                <a16:creationId xmlns:a16="http://schemas.microsoft.com/office/drawing/2014/main" id="{E9BAF12D-0CEB-EBC2-06D7-32BDB99F63E9}"/>
              </a:ext>
            </a:extLst>
          </p:cNvPr>
          <p:cNvSpPr>
            <a:spLocks noGrp="1"/>
          </p:cNvSpPr>
          <p:nvPr>
            <p:ph idx="1"/>
          </p:nvPr>
        </p:nvSpPr>
        <p:spPr>
          <a:xfrm>
            <a:off x="609599" y="1523999"/>
            <a:ext cx="11429936" cy="5105366"/>
          </a:xfrm>
        </p:spPr>
        <p:txBody>
          <a:bodyPr numCol="2"/>
          <a:lstStyle/>
          <a:p>
            <a:pPr lvl="0"/>
            <a:r>
              <a:rPr lang="en-US" dirty="0">
                <a:solidFill>
                  <a:schemeClr val="tx1"/>
                </a:solidFill>
              </a:rPr>
              <a:t>Finding and Selecting a Repository</a:t>
            </a:r>
          </a:p>
          <a:p>
            <a:pPr lvl="1"/>
            <a:r>
              <a:rPr lang="en-US" dirty="0">
                <a:solidFill>
                  <a:schemeClr val="tx1"/>
                </a:solidFill>
              </a:rPr>
              <a:t>Established repositories encouraged</a:t>
            </a:r>
          </a:p>
          <a:p>
            <a:pPr lvl="1"/>
            <a:r>
              <a:rPr lang="en-US" dirty="0">
                <a:solidFill>
                  <a:schemeClr val="tx1"/>
                </a:solidFill>
              </a:rPr>
              <a:t>NIH ICs may designate specific data repository(</a:t>
            </a:r>
            <a:r>
              <a:rPr lang="en-US" dirty="0" err="1">
                <a:solidFill>
                  <a:schemeClr val="tx1"/>
                </a:solidFill>
              </a:rPr>
              <a:t>ies</a:t>
            </a:r>
            <a:r>
              <a:rPr lang="en-US" dirty="0">
                <a:solidFill>
                  <a:schemeClr val="tx1"/>
                </a:solidFill>
              </a:rPr>
              <a:t>)</a:t>
            </a:r>
          </a:p>
          <a:p>
            <a:pPr lvl="1"/>
            <a:r>
              <a:rPr lang="en-US" dirty="0">
                <a:solidFill>
                  <a:schemeClr val="tx1"/>
                </a:solidFill>
              </a:rPr>
              <a:t>Recommend using a data-type or discipline-specific repository if available</a:t>
            </a:r>
          </a:p>
          <a:p>
            <a:pPr lvl="1"/>
            <a:r>
              <a:rPr lang="en-US" dirty="0">
                <a:solidFill>
                  <a:schemeClr val="tx1"/>
                </a:solidFill>
              </a:rPr>
              <a:t>Other suitable options include:</a:t>
            </a:r>
          </a:p>
          <a:p>
            <a:pPr lvl="2"/>
            <a:r>
              <a:rPr lang="en-US" dirty="0">
                <a:solidFill>
                  <a:schemeClr val="tx1"/>
                </a:solidFill>
              </a:rPr>
              <a:t>Institutional repositories</a:t>
            </a:r>
          </a:p>
          <a:p>
            <a:pPr lvl="2"/>
            <a:r>
              <a:rPr lang="en-US" dirty="0">
                <a:solidFill>
                  <a:schemeClr val="tx1"/>
                </a:solidFill>
              </a:rPr>
              <a:t>PubMed Central (small datasets only)</a:t>
            </a:r>
          </a:p>
          <a:p>
            <a:pPr lvl="2"/>
            <a:r>
              <a:rPr lang="en-US" dirty="0">
                <a:solidFill>
                  <a:schemeClr val="tx1"/>
                </a:solidFill>
              </a:rPr>
              <a:t>Generalist repositories</a:t>
            </a:r>
          </a:p>
          <a:p>
            <a:r>
              <a:rPr lang="en-US" dirty="0">
                <a:solidFill>
                  <a:schemeClr val="tx1"/>
                </a:solidFill>
              </a:rPr>
              <a:t>When to share data?</a:t>
            </a:r>
          </a:p>
          <a:p>
            <a:pPr lvl="1"/>
            <a:r>
              <a:rPr lang="en-US" dirty="0">
                <a:solidFill>
                  <a:schemeClr val="tx1"/>
                </a:solidFill>
              </a:rPr>
              <a:t>Share data as soon as possible: No later than the time of a publication of findings in a peer-reviewed journal OR at the end of the award, whichever comes first </a:t>
            </a:r>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DMS Plans should maximize appropriate sharing</a:t>
            </a:r>
            <a:endParaRPr lang="en-US" dirty="0">
              <a:solidFill>
                <a:schemeClr val="tx1"/>
              </a:solidFill>
            </a:endParaRPr>
          </a:p>
          <a:p>
            <a:r>
              <a:rPr lang="en-US" dirty="0">
                <a:solidFill>
                  <a:schemeClr val="tx1"/>
                </a:solidFill>
              </a:rPr>
              <a:t>Justifiable ethical, legal, and technical factors for limiting sharing include: </a:t>
            </a:r>
          </a:p>
          <a:p>
            <a:pPr lvl="1"/>
            <a:r>
              <a:rPr lang="en-US" dirty="0">
                <a:solidFill>
                  <a:schemeClr val="tx1"/>
                </a:solidFill>
              </a:rPr>
              <a:t>Informed consent will not permit or limits scope of sharing or use </a:t>
            </a:r>
          </a:p>
          <a:p>
            <a:pPr lvl="1"/>
            <a:r>
              <a:rPr lang="en-US" dirty="0">
                <a:solidFill>
                  <a:schemeClr val="tx1"/>
                </a:solidFill>
              </a:rPr>
              <a:t>Privacy or safety of research participants would be compromised and available protections insufficient</a:t>
            </a:r>
          </a:p>
          <a:p>
            <a:pPr lvl="1"/>
            <a:r>
              <a:rPr lang="en-US" dirty="0">
                <a:solidFill>
                  <a:schemeClr val="tx1"/>
                </a:solidFill>
              </a:rPr>
              <a:t>Explicit federal, state, local, or Tribal law, regulation, or policy prohibits disclosure </a:t>
            </a:r>
          </a:p>
          <a:p>
            <a:pPr lvl="1"/>
            <a:r>
              <a:rPr lang="en-US" dirty="0">
                <a:solidFill>
                  <a:schemeClr val="tx1"/>
                </a:solidFill>
              </a:rPr>
              <a:t>Restrictions imposed by existing or anticipated agreements with other parties </a:t>
            </a:r>
          </a:p>
        </p:txBody>
      </p:sp>
    </p:spTree>
    <p:extLst>
      <p:ext uri="{BB962C8B-B14F-4D97-AF65-F5344CB8AC3E}">
        <p14:creationId xmlns:p14="http://schemas.microsoft.com/office/powerpoint/2010/main" val="197492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36D70EF-EF11-3E77-B3D4-3419E4B7777A}"/>
              </a:ext>
            </a:extLst>
          </p:cNvPr>
          <p:cNvSpPr>
            <a:spLocks noGrp="1"/>
          </p:cNvSpPr>
          <p:nvPr>
            <p:ph type="body" sz="quarter" idx="10"/>
          </p:nvPr>
        </p:nvSpPr>
        <p:spPr/>
        <p:txBody>
          <a:bodyPr/>
          <a:lstStyle/>
          <a:p>
            <a:r>
              <a:rPr lang="en-US" sz="2800" dirty="0"/>
              <a:t>For some programs and data types, NIH and/or Institute, Center, Office (ICO) and Funding Opportunity Announcements (FOA) may identify specific repositories</a:t>
            </a:r>
          </a:p>
          <a:p>
            <a:r>
              <a:rPr lang="en-US" sz="2800" dirty="0"/>
              <a:t>If no specific repository specified then:</a:t>
            </a:r>
          </a:p>
          <a:p>
            <a:pPr marL="0" indent="0">
              <a:buNone/>
            </a:pPr>
            <a:r>
              <a:rPr lang="en-US" dirty="0"/>
              <a:t>	</a:t>
            </a:r>
            <a:r>
              <a:rPr lang="en-US" sz="2800" dirty="0"/>
              <a:t>#consider discipline or data-type specific </a:t>
            </a:r>
            <a:r>
              <a:rPr lang="en-US" sz="2800" dirty="0">
                <a:hlinkClick r:id="rId2"/>
              </a:rPr>
              <a:t>NIH-supported repos </a:t>
            </a:r>
            <a:r>
              <a:rPr lang="en-US" sz="2800" dirty="0"/>
              <a:t>(~114)</a:t>
            </a:r>
          </a:p>
          <a:p>
            <a:pPr marL="0" indent="0">
              <a:buNone/>
            </a:pPr>
            <a:r>
              <a:rPr lang="en-US" dirty="0"/>
              <a:t>	</a:t>
            </a:r>
            <a:r>
              <a:rPr lang="en-US" sz="2800" dirty="0"/>
              <a:t>#for small datasets &lt;2GB, consider PubMed Central (supplemental 	material)</a:t>
            </a:r>
          </a:p>
          <a:p>
            <a:pPr marL="0" indent="0">
              <a:buNone/>
            </a:pPr>
            <a:r>
              <a:rPr lang="en-US" dirty="0"/>
              <a:t>	</a:t>
            </a:r>
            <a:r>
              <a:rPr lang="en-US" sz="2800" dirty="0"/>
              <a:t>#</a:t>
            </a:r>
            <a:r>
              <a:rPr lang="en-US" sz="2800" dirty="0">
                <a:hlinkClick r:id="rId3"/>
              </a:rPr>
              <a:t>generalist repos</a:t>
            </a:r>
            <a:r>
              <a:rPr lang="en-US" sz="2800" dirty="0"/>
              <a:t> or institutional repos (like UU’s </a:t>
            </a:r>
            <a:r>
              <a:rPr lang="en-US" sz="2800" dirty="0">
                <a:hlinkClick r:id="rId4"/>
              </a:rPr>
              <a:t>Hive</a:t>
            </a:r>
            <a:r>
              <a:rPr lang="en-US" sz="2800" dirty="0"/>
              <a:t>)</a:t>
            </a:r>
          </a:p>
          <a:p>
            <a:pPr marL="0" indent="0">
              <a:buNone/>
            </a:pPr>
            <a:r>
              <a:rPr lang="en-US" dirty="0"/>
              <a:t>	</a:t>
            </a:r>
            <a:r>
              <a:rPr lang="en-US" sz="2800" dirty="0"/>
              <a:t>#cloud-based data repos for large datasets</a:t>
            </a:r>
          </a:p>
          <a:p>
            <a:endParaRPr lang="en-US" dirty="0"/>
          </a:p>
        </p:txBody>
      </p:sp>
      <p:sp>
        <p:nvSpPr>
          <p:cNvPr id="3" name="Title 2">
            <a:extLst>
              <a:ext uri="{FF2B5EF4-FFF2-40B4-BE49-F238E27FC236}">
                <a16:creationId xmlns:a16="http://schemas.microsoft.com/office/drawing/2014/main" id="{69C6B0DF-1A6D-CF8A-B13D-F57EBF325D34}"/>
              </a:ext>
            </a:extLst>
          </p:cNvPr>
          <p:cNvSpPr>
            <a:spLocks noGrp="1"/>
          </p:cNvSpPr>
          <p:nvPr>
            <p:ph type="title"/>
          </p:nvPr>
        </p:nvSpPr>
        <p:spPr/>
        <p:txBody>
          <a:bodyPr/>
          <a:lstStyle/>
          <a:p>
            <a:r>
              <a:rPr lang="en-US" dirty="0"/>
              <a:t>Selecting a Repository</a:t>
            </a:r>
          </a:p>
        </p:txBody>
      </p:sp>
    </p:spTree>
    <p:extLst>
      <p:ext uri="{BB962C8B-B14F-4D97-AF65-F5344CB8AC3E}">
        <p14:creationId xmlns:p14="http://schemas.microsoft.com/office/powerpoint/2010/main" val="2643740134"/>
      </p:ext>
    </p:extLst>
  </p:cSld>
  <p:clrMapOvr>
    <a:masterClrMapping/>
  </p:clrMapOvr>
</p:sld>
</file>

<file path=ppt/theme/theme1.xml><?xml version="1.0" encoding="utf-8"?>
<a:theme xmlns:a="http://schemas.openxmlformats.org/drawingml/2006/main" name="2_Office Theme">
  <a:themeElements>
    <a:clrScheme name="UniversityofUtah">
      <a:dk1>
        <a:srgbClr val="000000"/>
      </a:dk1>
      <a:lt1>
        <a:sysClr val="window" lastClr="FFFFFF"/>
      </a:lt1>
      <a:dk2>
        <a:srgbClr val="44546A"/>
      </a:dk2>
      <a:lt2>
        <a:srgbClr val="E7E6E6"/>
      </a:lt2>
      <a:accent1>
        <a:srgbClr val="CC0000"/>
      </a:accent1>
      <a:accent2>
        <a:srgbClr val="808080"/>
      </a:accent2>
      <a:accent3>
        <a:srgbClr val="F1F1F1"/>
      </a:accent3>
      <a:accent4>
        <a:srgbClr val="6C0000"/>
      </a:accent4>
      <a:accent5>
        <a:srgbClr val="666666"/>
      </a:accent5>
      <a:accent6>
        <a:srgbClr val="333333"/>
      </a:accent6>
      <a:hlink>
        <a:srgbClr val="0563C1"/>
      </a:hlink>
      <a:folHlink>
        <a:srgbClr val="954F72"/>
      </a:folHlink>
    </a:clrScheme>
    <a:fontScheme name="Custom 97">
      <a:majorFont>
        <a:latin typeface="Open Sans 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0" tIns="0" rIns="0" bIns="0" rtlCol="0">
        <a:noAutofit/>
      </a:bodyPr>
      <a:lstStyle>
        <a:defPPr>
          <a:defRPr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14383</TotalTime>
  <Words>1348</Words>
  <Application>Microsoft Macintosh PowerPoint</Application>
  <PresentationFormat>Widescreen</PresentationFormat>
  <Paragraphs>163</Paragraphs>
  <Slides>16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Open Sans</vt:lpstr>
      <vt:lpstr>Open Sans bold</vt:lpstr>
      <vt:lpstr>2_Office Theme</vt:lpstr>
      <vt:lpstr>Discussion on Data Management &amp; Sharing: The NIH Policy for 2023</vt:lpstr>
      <vt:lpstr>Overview of Presentation</vt:lpstr>
      <vt:lpstr>NIH Data Management and Sharing (DMS) Policy</vt:lpstr>
      <vt:lpstr>Policy Requirements</vt:lpstr>
      <vt:lpstr>Elements of a DMS Plan</vt:lpstr>
      <vt:lpstr>Data Management and Sharing Costs</vt:lpstr>
      <vt:lpstr>DMS Plan Assessment / Effective Dates</vt:lpstr>
      <vt:lpstr>Sharing Scientific Data </vt:lpstr>
      <vt:lpstr>Selecting a Repository</vt:lpstr>
      <vt:lpstr>PowerPoint Presentation</vt:lpstr>
      <vt:lpstr>Center for High Performance Computer (CHPC)</vt:lpstr>
      <vt:lpstr>Other Options</vt:lpstr>
      <vt:lpstr>More Information</vt:lpstr>
      <vt:lpstr>Next Steps</vt:lpstr>
      <vt:lpstr>Wrap Up (Q&amp;A)</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SG-10;Lisa Rigtrup</dc:creator>
  <cp:lastModifiedBy>Laurel Duncan</cp:lastModifiedBy>
  <cp:revision>551</cp:revision>
  <dcterms:created xsi:type="dcterms:W3CDTF">2017-01-05T20:40:10Z</dcterms:created>
  <dcterms:modified xsi:type="dcterms:W3CDTF">2022-12-14T19:01:54Z</dcterms:modified>
</cp:coreProperties>
</file>