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62" r:id="rId4"/>
    <p:sldId id="258" r:id="rId5"/>
    <p:sldId id="267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32.69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0,'0'0</inkml:trace>
  <inkml:trace contextRef="#ctx0" brushRef="#br0" timeOffset="232.76">1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50.20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50.51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  <inkml:trace contextRef="#ctx0" brushRef="#br0" timeOffset="326.88">0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33.26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  <inkml:trace contextRef="#ctx0" brushRef="#br0" timeOffset="322.82">0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36.95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37.53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  <inkml:trace contextRef="#ctx0" brushRef="#br0" timeOffset="218.3">0 1,'0'0</inkml:trace>
  <inkml:trace contextRef="#ctx0" brushRef="#br0" timeOffset="590.53">0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44.87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45.49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45.93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  <inkml:trace contextRef="#ctx0" brushRef="#br0" timeOffset="294.4">0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46.60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8T17:53:49.87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11 1,'0'4,"-5"2,-1 0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8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3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06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389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4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90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39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7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8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0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0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0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3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2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BC472-C7A6-45D0-832F-024274492EBD}" type="datetimeFigureOut">
              <a:rPr lang="en-US" smtClean="0"/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EA0C6-AF56-41A7-AE48-F67A6C2BC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fbs.admin.utah.edu/gca/gca-forms/#ca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ustomXml" Target="../ink/ink7.xml"/><Relationship Id="rId18" Type="http://schemas.openxmlformats.org/officeDocument/2006/relationships/customXml" Target="../ink/ink11.xml"/><Relationship Id="rId3" Type="http://schemas.openxmlformats.org/officeDocument/2006/relationships/image" Target="../media/image7.png"/><Relationship Id="rId7" Type="http://schemas.openxmlformats.org/officeDocument/2006/relationships/customXml" Target="../ink/ink3.xml"/><Relationship Id="rId12" Type="http://schemas.openxmlformats.org/officeDocument/2006/relationships/customXml" Target="../ink/ink6.xml"/><Relationship Id="rId17" Type="http://schemas.openxmlformats.org/officeDocument/2006/relationships/customXml" Target="../ink/ink10.xml"/><Relationship Id="rId2" Type="http://schemas.openxmlformats.org/officeDocument/2006/relationships/image" Target="../media/image4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customXml" Target="../ink/ink5.xml"/><Relationship Id="rId5" Type="http://schemas.openxmlformats.org/officeDocument/2006/relationships/image" Target="../media/image8.png"/><Relationship Id="rId15" Type="http://schemas.openxmlformats.org/officeDocument/2006/relationships/customXml" Target="../ink/ink9.xml"/><Relationship Id="rId10" Type="http://schemas.openxmlformats.org/officeDocument/2006/relationships/image" Target="../media/image10.png"/><Relationship Id="rId4" Type="http://schemas.openxmlformats.org/officeDocument/2006/relationships/customXml" Target="../ink/ink1.xml"/><Relationship Id="rId9" Type="http://schemas.openxmlformats.org/officeDocument/2006/relationships/customXml" Target="../ink/ink4.xml"/><Relationship Id="rId14" Type="http://schemas.openxmlformats.org/officeDocument/2006/relationships/customXml" Target="../ink/ink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79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C02A6-6561-4DE7-A1E8-EE872A635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en-US" sz="3600" dirty="0">
                <a:latin typeface="Arial Black" panose="020B0A04020102020204" pitchFamily="34" charset="0"/>
                <a:ea typeface="+mn-ea"/>
                <a:cs typeface="+mn-cs"/>
              </a:rPr>
              <a:t>FAQ- Subaward Modification Transaction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5033A7-46E2-49E0-951B-2D8CA67A5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2426" y="2591388"/>
            <a:ext cx="1680625" cy="164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11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25000">
              <a:srgbClr val="FF0000"/>
            </a:gs>
            <a:gs pos="5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Carryforward approved- </a:t>
            </a:r>
            <a:br>
              <a:rPr lang="en-US" dirty="0"/>
            </a:br>
            <a:r>
              <a:rPr lang="en-US" dirty="0"/>
              <a:t>New PO or PO Continuation?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64" y="2296009"/>
            <a:ext cx="11668991" cy="4395736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en-US" sz="6800" dirty="0"/>
              <a:t>New PO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Initial Subaward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Change of Address for Subsite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Change of Name for Subsite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Revoke Carry Forward and add a new Budget Period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Update Project Number for subaward </a:t>
            </a:r>
          </a:p>
          <a:p>
            <a:pPr fontAlgn="base"/>
            <a:endParaRPr lang="en-US" sz="6800" dirty="0"/>
          </a:p>
          <a:p>
            <a:pPr fontAlgn="base"/>
            <a:r>
              <a:rPr lang="en-US" sz="6800" dirty="0"/>
              <a:t>PO Continuation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Add/Decrease Funding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Add/Decrease Time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Change of PI (U or Sub)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Any random modifications such as account codes, errors in data entered, etc. (NOTE if we need to change PROJECT Numbers, we will have to create a new PO) 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3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25000">
              <a:srgbClr val="FF0000"/>
            </a:gs>
            <a:gs pos="5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Carryforward restricted- </a:t>
            </a:r>
            <a:br>
              <a:rPr lang="en-US" dirty="0"/>
            </a:br>
            <a:r>
              <a:rPr lang="en-US" dirty="0"/>
              <a:t>New PO or PO Continuation?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64" y="2121281"/>
            <a:ext cx="11668991" cy="4560074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en-US" sz="6800" dirty="0"/>
              <a:t>New PO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Initial Subaward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Adding New Budget Periods**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Change of Address for Subsite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Change of Name for Subsite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Update Project Number for Subaward </a:t>
            </a:r>
          </a:p>
          <a:p>
            <a:pPr marL="0" indent="0" fontAlgn="base">
              <a:buNone/>
            </a:pPr>
            <a:r>
              <a:rPr lang="en-US" sz="6800" dirty="0"/>
              <a:t> </a:t>
            </a:r>
          </a:p>
          <a:p>
            <a:pPr fontAlgn="base"/>
            <a:r>
              <a:rPr lang="en-US" sz="6800" dirty="0"/>
              <a:t>PO Continuation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Add/Decrease Funding for a Current Budget Period*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Carry Forward of Funding from previous budget period to a Current Budget Period*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Add/Decrease Time for a Current Budget Period*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Change of PI (U or Sub)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Carry forward approval is granted for the subaward </a:t>
            </a:r>
          </a:p>
          <a:p>
            <a:pPr marL="0" indent="0" fontAlgn="base">
              <a:buNone/>
            </a:pPr>
            <a:r>
              <a:rPr lang="en-US" sz="6800" dirty="0">
                <a:sym typeface="Wingdings" panose="05000000000000000000" pitchFamily="2" charset="2"/>
              </a:rPr>
              <a:t></a:t>
            </a:r>
            <a:r>
              <a:rPr lang="en-US" sz="6800" dirty="0"/>
              <a:t>Any random modifications to existing PO such as account codes, errors in data entered, etc. (NOTE if we need to change PROJECT Numbers, we will have to create a new PO) 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872D50-EF7E-4E9E-A231-190A11DF2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1836" y="2121281"/>
            <a:ext cx="7890164" cy="178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38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25000">
              <a:srgbClr val="FF0000"/>
            </a:gs>
            <a:gs pos="5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disencumber funding on PO’s?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64" y="2121281"/>
            <a:ext cx="11668991" cy="4560074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If the subaward is carrying forward funding from one PO to a new PO and the first PO is not going to be closed, OSP will need to disencumber the funding that has been moved.  </a:t>
            </a:r>
          </a:p>
          <a:p>
            <a:pPr marL="0" indent="0" fontAlgn="base">
              <a:buNone/>
            </a:pPr>
            <a:r>
              <a:rPr lang="en-US" dirty="0"/>
              <a:t> </a:t>
            </a:r>
          </a:p>
          <a:p>
            <a:pPr fontAlgn="base"/>
            <a:r>
              <a:rPr lang="en-US" dirty="0"/>
              <a:t>If the subaward is carrying forward funding from one PO to a new PO and the first PO is going to be closed, no OSP action required. The PO being closed this will automatically disencumber that funding.  </a:t>
            </a:r>
          </a:p>
          <a:p>
            <a:pPr fontAlgn="base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0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25000">
              <a:srgbClr val="FF0000"/>
            </a:gs>
            <a:gs pos="5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Account Code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64" y="2121281"/>
            <a:ext cx="11668991" cy="456007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1800" dirty="0"/>
              <a:t>Sub awards under $25,000</a:t>
            </a:r>
          </a:p>
          <a:p>
            <a:pPr marL="0" indent="0" fontAlgn="base">
              <a:buNone/>
            </a:pPr>
            <a:r>
              <a:rPr lang="en-US" sz="1800" dirty="0"/>
              <a:t>Account Code: 62800-62869</a:t>
            </a:r>
          </a:p>
          <a:p>
            <a:pPr marL="0" indent="0" fontAlgn="base">
              <a:buNone/>
            </a:pPr>
            <a:r>
              <a:rPr lang="en-US" sz="1800" dirty="0"/>
              <a:t>   The first $25,000 of expenditures, in Grands and Contracts (Fund 5000), on each sub award initiated by the University with outside contracting entities. Expenditures exceeding $25,000 should be recorded in account range 62900-6269</a:t>
            </a:r>
          </a:p>
          <a:p>
            <a:pPr marL="0" indent="0" fontAlgn="base">
              <a:buNone/>
            </a:pPr>
            <a:endParaRPr lang="en-US" sz="1800" dirty="0"/>
          </a:p>
          <a:p>
            <a:pPr marL="0" indent="0" fontAlgn="base">
              <a:buNone/>
            </a:pPr>
            <a:r>
              <a:rPr lang="en-US" sz="1800" dirty="0"/>
              <a:t>Sub awards over $25,000</a:t>
            </a:r>
          </a:p>
          <a:p>
            <a:pPr marL="0" indent="0" fontAlgn="base">
              <a:buNone/>
            </a:pPr>
            <a:r>
              <a:rPr lang="en-US" sz="1800" dirty="0"/>
              <a:t>Account Code 62900-62969</a:t>
            </a:r>
          </a:p>
          <a:p>
            <a:pPr marL="0" indent="0" fontAlgn="base">
              <a:buNone/>
            </a:pPr>
            <a:r>
              <a:rPr lang="en-US" sz="1800" dirty="0"/>
              <a:t>  Expenditures in Grants and Contracts (Fund 5000), exceeding the first $25,000 on each sub award initiated by the University with outside contracting entities. 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>
                <a:hlinkClick r:id="rId2"/>
              </a:rPr>
              <a:t>https://fbs.admin.utah.edu/gca/gca-forms/#cat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rgbClr val="B12105"/>
            </a:gs>
            <a:gs pos="0">
              <a:srgbClr val="FF0000"/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can’t I select multiple subs on the subs picker page in </a:t>
            </a:r>
            <a:r>
              <a:rPr lang="en-US" dirty="0" err="1"/>
              <a:t>eAward</a:t>
            </a:r>
            <a:r>
              <a:rPr lang="en-US" dirty="0"/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B67C4CAA-8887-4055-A38E-AF73DF4DEB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0321" y="2835110"/>
            <a:ext cx="113468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Each subsite</a:t>
            </a:r>
            <a:r>
              <a:rPr kumimoji="0" lang="en-US" alt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requires it’s own unique subaward modification transaction request. As subaward information and the execution timelines can differ for each subsite.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11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rgbClr val="B12105"/>
            </a:gs>
            <a:gs pos="0">
              <a:srgbClr val="FF0000"/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a Subsite is not listed in </a:t>
            </a:r>
            <a:r>
              <a:rPr lang="en-US" dirty="0" err="1"/>
              <a:t>eAward</a:t>
            </a:r>
            <a:r>
              <a:rPr lang="en-US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</a:t>
            </a:r>
            <a:r>
              <a:rPr lang="en-US" dirty="0" err="1"/>
              <a:t>Ushop</a:t>
            </a:r>
            <a:r>
              <a:rPr lang="en-US" dirty="0"/>
              <a:t> </a:t>
            </a:r>
          </a:p>
          <a:p>
            <a:endParaRPr lang="en-US" dirty="0"/>
          </a:p>
          <a:p>
            <a:pPr lvl="1"/>
            <a:r>
              <a:rPr lang="en-US" dirty="0"/>
              <a:t>Was the subaward processed under the DSS?</a:t>
            </a:r>
          </a:p>
          <a:p>
            <a:pPr lvl="1"/>
            <a:r>
              <a:rPr lang="en-US" dirty="0"/>
              <a:t>Was the subsites name incorrectly entered?</a:t>
            </a:r>
          </a:p>
          <a:p>
            <a:pPr lvl="1"/>
            <a:endParaRPr lang="en-US" sz="2400" dirty="0"/>
          </a:p>
          <a:p>
            <a:pPr marL="228600" lvl="1">
              <a:spcBef>
                <a:spcPts val="1000"/>
              </a:spcBef>
            </a:pPr>
            <a:r>
              <a:rPr lang="en-US" sz="2400" dirty="0"/>
              <a:t>Clear your browsers cache and cookies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8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35708">
              <a:srgbClr val="FF0000"/>
            </a:gs>
            <a:gs pos="79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a PO is not listed in </a:t>
            </a:r>
            <a:r>
              <a:rPr lang="en-US" dirty="0" err="1"/>
              <a:t>eAward</a:t>
            </a:r>
            <a:r>
              <a:rPr lang="en-US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135" y="2336873"/>
            <a:ext cx="5447072" cy="4398224"/>
          </a:xfrm>
        </p:spPr>
        <p:txBody>
          <a:bodyPr>
            <a:normAutofit/>
          </a:bodyPr>
          <a:lstStyle/>
          <a:p>
            <a:r>
              <a:rPr lang="en-US" sz="1800" dirty="0"/>
              <a:t>It is possible this is a legacy PO meaning it was created prior to the DSS/subaward number updated in </a:t>
            </a:r>
            <a:r>
              <a:rPr lang="en-US" sz="1800" dirty="0" err="1"/>
              <a:t>Ushop</a:t>
            </a:r>
            <a:r>
              <a:rPr lang="en-US" sz="1800" dirty="0"/>
              <a:t>.</a:t>
            </a:r>
          </a:p>
          <a:p>
            <a:pPr lvl="1"/>
            <a:r>
              <a:rPr lang="en-US" sz="1800" dirty="0"/>
              <a:t>In this case the PO information will need to be added manually in </a:t>
            </a:r>
            <a:r>
              <a:rPr lang="en-US" sz="1800" dirty="0" err="1"/>
              <a:t>eAward</a:t>
            </a:r>
            <a:r>
              <a:rPr lang="en-US" sz="1800" dirty="0"/>
              <a:t>: 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>
                <a:sym typeface="Wingdings" panose="05000000000000000000" pitchFamily="2" charset="2"/>
              </a:rPr>
              <a:t></a:t>
            </a:r>
            <a:r>
              <a:rPr lang="en-US" sz="1800" dirty="0"/>
              <a:t>Request New PO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>
                <a:sym typeface="Wingdings" panose="05000000000000000000" pitchFamily="2" charset="2"/>
              </a:rPr>
              <a:t> Add </a:t>
            </a:r>
            <a:r>
              <a:rPr lang="en-US" sz="1800" dirty="0" err="1">
                <a:sym typeface="Wingdings" panose="05000000000000000000" pitchFamily="2" charset="2"/>
              </a:rPr>
              <a:t>Chartfield</a:t>
            </a:r>
            <a:endParaRPr lang="en-US" sz="1800" dirty="0">
              <a:sym typeface="Wingdings" panose="05000000000000000000" pitchFamily="2" charset="2"/>
            </a:endParaRP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Multiple New PO’s can be requested</a:t>
            </a:r>
          </a:p>
          <a:p>
            <a:pPr marL="457200" lvl="1" indent="0">
              <a:buNone/>
            </a:pPr>
            <a:r>
              <a:rPr lang="en-US" sz="1800" dirty="0">
                <a:sym typeface="Wingdings" panose="05000000000000000000" pitchFamily="2" charset="2"/>
              </a:rPr>
              <a:t>Note: A DSS# cannot be added retroactively in </a:t>
            </a:r>
            <a:r>
              <a:rPr lang="en-US" sz="1800" dirty="0" err="1">
                <a:sym typeface="Wingdings" panose="05000000000000000000" pitchFamily="2" charset="2"/>
              </a:rPr>
              <a:t>uShop</a:t>
            </a:r>
            <a:r>
              <a:rPr lang="en-US" sz="1800" dirty="0">
                <a:sym typeface="Wingdings" panose="05000000000000000000" pitchFamily="2" charset="2"/>
              </a:rPr>
              <a:t>, but will update once a new PO request listing the DSS# has been processed in </a:t>
            </a:r>
            <a:r>
              <a:rPr lang="en-US" sz="1800" dirty="0" err="1">
                <a:sym typeface="Wingdings" panose="05000000000000000000" pitchFamily="2" charset="2"/>
              </a:rPr>
              <a:t>Ushop</a:t>
            </a:r>
            <a:r>
              <a:rPr lang="en-US" sz="1800" dirty="0">
                <a:sym typeface="Wingdings" panose="05000000000000000000" pitchFamily="2" charset="2"/>
              </a:rPr>
              <a:t>.</a:t>
            </a:r>
            <a:endParaRPr lang="en-US" sz="1800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2B7D7BB-02ED-43E5-874D-5A43DA8E1D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2207" y="2144063"/>
            <a:ext cx="6364453" cy="466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3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35708">
              <a:srgbClr val="FF0000"/>
            </a:gs>
            <a:gs pos="79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27" y="751788"/>
            <a:ext cx="9613861" cy="1080938"/>
          </a:xfrm>
        </p:spPr>
        <p:txBody>
          <a:bodyPr/>
          <a:lstStyle/>
          <a:p>
            <a:r>
              <a:rPr lang="en-US" dirty="0"/>
              <a:t>What if the project number is closed for a PO?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134" y="2336873"/>
            <a:ext cx="11300729" cy="439822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1600" dirty="0" err="1"/>
              <a:t>Ushop</a:t>
            </a:r>
            <a:r>
              <a:rPr lang="en-US" sz="1600" dirty="0"/>
              <a:t>:</a:t>
            </a:r>
          </a:p>
          <a:p>
            <a:pPr fontAlgn="base"/>
            <a:r>
              <a:rPr lang="en-US" sz="1600" dirty="0"/>
              <a:t>If the project number that is to be used for a </a:t>
            </a:r>
            <a:r>
              <a:rPr lang="en-US" sz="1600" u="sng" dirty="0"/>
              <a:t>new PO setup</a:t>
            </a:r>
            <a:r>
              <a:rPr lang="en-US" sz="1600" dirty="0"/>
              <a:t> is closed, OSP can not set up the PO for this project. Contact Kristie Thompson (OSP) who will work with Purchasing and GCA to create a new PO.</a:t>
            </a:r>
          </a:p>
          <a:p>
            <a:pPr marL="0" indent="0" fontAlgn="base">
              <a:buNone/>
            </a:pPr>
            <a:endParaRPr lang="en-US" sz="1600" dirty="0"/>
          </a:p>
          <a:p>
            <a:pPr fontAlgn="base"/>
            <a:r>
              <a:rPr lang="en-US" sz="1600" dirty="0"/>
              <a:t>If the project number is closed and a PO needs to be modified, OSP can create this </a:t>
            </a:r>
            <a:r>
              <a:rPr lang="en-US" sz="1600" u="sng" dirty="0"/>
              <a:t>continuation request</a:t>
            </a:r>
            <a:r>
              <a:rPr lang="en-US" sz="1600" dirty="0"/>
              <a:t> but it will need to be processed with Kristie and Randi Ruff.</a:t>
            </a:r>
            <a:r>
              <a:rPr lang="en-US" dirty="0"/>
              <a:t>  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29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25000">
              <a:srgbClr val="FF0000"/>
            </a:gs>
            <a:gs pos="5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</a:t>
            </a:r>
            <a:r>
              <a:rPr lang="en-US" dirty="0" err="1"/>
              <a:t>rebudget</a:t>
            </a:r>
            <a:r>
              <a:rPr lang="en-US" dirty="0"/>
              <a:t> between active PO’s?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23972"/>
            <a:ext cx="1950098" cy="4725758"/>
          </a:xfrm>
        </p:spPr>
        <p:txBody>
          <a:bodyPr>
            <a:normAutofit fontScale="55000" lnSpcReduction="20000"/>
          </a:bodyPr>
          <a:lstStyle/>
          <a:p>
            <a:r>
              <a:rPr lang="en-US" sz="2600" dirty="0"/>
              <a:t>Select subsite PO’s</a:t>
            </a:r>
          </a:p>
          <a:p>
            <a:r>
              <a:rPr lang="en-US" sz="2600" dirty="0"/>
              <a:t>Enter minus (-) and dollar amount to be deducted </a:t>
            </a:r>
          </a:p>
          <a:p>
            <a:r>
              <a:rPr lang="en-US" sz="2600" dirty="0"/>
              <a:t>Enter plus (+) and dollar amount to be added</a:t>
            </a:r>
          </a:p>
          <a:p>
            <a:r>
              <a:rPr lang="en-US" sz="2600" dirty="0"/>
              <a:t>You can only </a:t>
            </a:r>
            <a:r>
              <a:rPr lang="en-US" sz="2600" dirty="0" err="1"/>
              <a:t>rebudget</a:t>
            </a:r>
            <a:r>
              <a:rPr lang="en-US" sz="2600" dirty="0"/>
              <a:t> for the amount funded this action. </a:t>
            </a:r>
          </a:p>
          <a:p>
            <a:r>
              <a:rPr lang="en-US" sz="2600" dirty="0"/>
              <a:t>Use same account codes –see slide on how to  disencumber funding on PO’s  </a:t>
            </a:r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7E6D8C-C36F-4595-AB53-AE195433B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8298" y="2121281"/>
            <a:ext cx="10176388" cy="472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88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25000">
              <a:srgbClr val="FF0000"/>
            </a:gs>
            <a:gs pos="5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070169" cy="1080938"/>
          </a:xfrm>
        </p:spPr>
        <p:txBody>
          <a:bodyPr/>
          <a:lstStyle/>
          <a:p>
            <a:r>
              <a:rPr lang="en-US" dirty="0"/>
              <a:t>How do I </a:t>
            </a:r>
            <a:r>
              <a:rPr lang="en-US" dirty="0" err="1"/>
              <a:t>rebudget</a:t>
            </a:r>
            <a:r>
              <a:rPr lang="en-US" dirty="0"/>
              <a:t> from current/active to closed/inactive PO?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6" y="2285047"/>
            <a:ext cx="3906015" cy="456199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Select closed and current PO(s)</a:t>
            </a:r>
          </a:p>
          <a:p>
            <a:r>
              <a:rPr lang="en-US" dirty="0"/>
              <a:t>For example: </a:t>
            </a:r>
          </a:p>
          <a:p>
            <a:pPr marL="0" indent="0">
              <a:buNone/>
            </a:pPr>
            <a:r>
              <a:rPr lang="en-US" dirty="0"/>
              <a:t>Enter minus (-) and dollar amount to be deducted on current PO</a:t>
            </a:r>
          </a:p>
          <a:p>
            <a:pPr marL="0" indent="0">
              <a:buNone/>
            </a:pPr>
            <a:r>
              <a:rPr lang="en-US" dirty="0"/>
              <a:t>Enter plus (+) and dollar amount to be added to closed PO</a:t>
            </a:r>
          </a:p>
          <a:p>
            <a:pPr marL="0" indent="0">
              <a:buNone/>
            </a:pPr>
            <a:r>
              <a:rPr lang="en-US" dirty="0"/>
              <a:t>You can only </a:t>
            </a:r>
            <a:r>
              <a:rPr lang="en-US" dirty="0" err="1"/>
              <a:t>rebudget</a:t>
            </a:r>
            <a:r>
              <a:rPr lang="en-US" dirty="0"/>
              <a:t> for the amount funded this action!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</a:t>
            </a:r>
          </a:p>
          <a:p>
            <a:pPr marL="0" indent="0">
              <a:buNone/>
            </a:pPr>
            <a:r>
              <a:rPr lang="en-US" dirty="0"/>
              <a:t>If a project number is closed create PO continuation in </a:t>
            </a:r>
            <a:r>
              <a:rPr lang="en-US" dirty="0" err="1"/>
              <a:t>Ushop</a:t>
            </a:r>
            <a:r>
              <a:rPr lang="en-US" dirty="0"/>
              <a:t> for this </a:t>
            </a:r>
            <a:r>
              <a:rPr lang="en-US" dirty="0" err="1"/>
              <a:t>rebudget</a:t>
            </a:r>
            <a:r>
              <a:rPr lang="en-US" dirty="0"/>
              <a:t> and send it to Kristie to "Assign" it to Randi.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EEFF0B-1610-4CB5-B8B2-2424AB865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869" y="1976284"/>
            <a:ext cx="7904305" cy="473546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4519F5B6-1170-4D0D-BE38-DDB0DA359E35}"/>
                  </a:ext>
                </a:extLst>
              </p14:cNvPr>
              <p14:cNvContentPartPr/>
              <p14:nvPr/>
            </p14:nvContentPartPr>
            <p14:xfrm>
              <a:off x="4581162" y="2948393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4519F5B6-1170-4D0D-BE38-DDB0DA359E3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72522" y="293939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89E1922C-1777-42F9-926A-99A07FAFE98C}"/>
                  </a:ext>
                </a:extLst>
              </p14:cNvPr>
              <p14:cNvContentPartPr/>
              <p14:nvPr/>
            </p14:nvContentPartPr>
            <p14:xfrm>
              <a:off x="4487922" y="2910593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89E1922C-1777-42F9-926A-99A07FAFE98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78922" y="290195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841653B3-24A4-40FD-9002-A8DA498AF478}"/>
                  </a:ext>
                </a:extLst>
              </p14:cNvPr>
              <p14:cNvContentPartPr/>
              <p14:nvPr/>
            </p14:nvContentPartPr>
            <p14:xfrm>
              <a:off x="4590522" y="2919953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841653B3-24A4-40FD-9002-A8DA498AF47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81882" y="291131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AA0E7668-338B-4228-B2DA-7E96BD521F98}"/>
                  </a:ext>
                </a:extLst>
              </p14:cNvPr>
              <p14:cNvContentPartPr/>
              <p14:nvPr/>
            </p14:nvContentPartPr>
            <p14:xfrm>
              <a:off x="4497282" y="2919953"/>
              <a:ext cx="360" cy="3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AA0E7668-338B-4228-B2DA-7E96BD521F9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88282" y="291131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A058A12A-69A6-4963-B2FB-03417A05947A}"/>
                  </a:ext>
                </a:extLst>
              </p14:cNvPr>
              <p14:cNvContentPartPr/>
              <p14:nvPr/>
            </p14:nvContentPartPr>
            <p14:xfrm>
              <a:off x="2351322" y="3824993"/>
              <a:ext cx="360" cy="36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A058A12A-69A6-4963-B2FB-03417A05947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42322" y="381635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B66DA88D-7E77-4B2E-BBC4-A74E254E3B6B}"/>
                  </a:ext>
                </a:extLst>
              </p14:cNvPr>
              <p14:cNvContentPartPr/>
              <p14:nvPr/>
            </p14:nvContentPartPr>
            <p14:xfrm>
              <a:off x="2285802" y="4114793"/>
              <a:ext cx="360" cy="3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B66DA88D-7E77-4B2E-BBC4-A74E254E3B6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77162" y="410579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2751AF26-DA30-40F5-BF07-67A39D9C50F0}"/>
                  </a:ext>
                </a:extLst>
              </p14:cNvPr>
              <p14:cNvContentPartPr/>
              <p14:nvPr/>
            </p14:nvContentPartPr>
            <p14:xfrm>
              <a:off x="1558242" y="5728313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2751AF26-DA30-40F5-BF07-67A39D9C50F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49242" y="571967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79691EF5-74F6-4E86-85D7-1ABC319D19A6}"/>
                  </a:ext>
                </a:extLst>
              </p14:cNvPr>
              <p14:cNvContentPartPr/>
              <p14:nvPr/>
            </p14:nvContentPartPr>
            <p14:xfrm>
              <a:off x="1427202" y="5205953"/>
              <a:ext cx="360" cy="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79691EF5-74F6-4E86-85D7-1ABC319D19A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18562" y="519731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A97FCCE8-FECE-42A2-B6E5-EBEC078DBA2E}"/>
                  </a:ext>
                </a:extLst>
              </p14:cNvPr>
              <p14:cNvContentPartPr/>
              <p14:nvPr/>
            </p14:nvContentPartPr>
            <p14:xfrm>
              <a:off x="1013202" y="5541833"/>
              <a:ext cx="3960" cy="612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A97FCCE8-FECE-42A2-B6E5-EBEC078DBA2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04202" y="5533193"/>
                <a:ext cx="2160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B0D4151C-ED18-46C6-BBE9-D2E4B2AEF37F}"/>
                  </a:ext>
                </a:extLst>
              </p14:cNvPr>
              <p14:cNvContentPartPr/>
              <p14:nvPr/>
            </p14:nvContentPartPr>
            <p14:xfrm>
              <a:off x="988722" y="5541833"/>
              <a:ext cx="360" cy="36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B0D4151C-ED18-46C6-BBE9-D2E4B2AEF37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79722" y="553319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80BCA6D2-1232-45FE-B232-E6EC5317161C}"/>
                  </a:ext>
                </a:extLst>
              </p14:cNvPr>
              <p14:cNvContentPartPr/>
              <p14:nvPr/>
            </p14:nvContentPartPr>
            <p14:xfrm>
              <a:off x="988722" y="4916873"/>
              <a:ext cx="360" cy="3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80BCA6D2-1232-45FE-B232-E6EC5317161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79722" y="490823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0" name="Arrow: Left 49">
            <a:extLst>
              <a:ext uri="{FF2B5EF4-FFF2-40B4-BE49-F238E27FC236}">
                <a16:creationId xmlns:a16="http://schemas.microsoft.com/office/drawing/2014/main" id="{BB65AB61-DC61-4B54-889E-2D9FBF1675BE}"/>
              </a:ext>
            </a:extLst>
          </p:cNvPr>
          <p:cNvSpPr/>
          <p:nvPr/>
        </p:nvSpPr>
        <p:spPr>
          <a:xfrm>
            <a:off x="6336587" y="2521861"/>
            <a:ext cx="5512210" cy="1023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Check both project# tabs for PO information and requests by user </a:t>
            </a:r>
          </a:p>
        </p:txBody>
      </p:sp>
    </p:spTree>
    <p:extLst>
      <p:ext uri="{BB962C8B-B14F-4D97-AF65-F5344CB8AC3E}">
        <p14:creationId xmlns:p14="http://schemas.microsoft.com/office/powerpoint/2010/main" val="278946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25000">
              <a:srgbClr val="FF0000"/>
            </a:gs>
            <a:gs pos="5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see PO specific information?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4238" y="2296009"/>
            <a:ext cx="2861187" cy="285448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Hovering over the PO# will provide: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PO Date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Funding amount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Entity name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Status 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27A296-172B-4E8C-9513-6579EB63A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425" y="2083959"/>
            <a:ext cx="4854627" cy="463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59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25000">
              <a:srgbClr val="FF0000"/>
            </a:gs>
            <a:gs pos="5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4F8E-E0DB-41FA-ABF7-C5437FB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see project number specific information?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251C0-9303-46E0-9493-BC0DB0B5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4238" y="2296009"/>
            <a:ext cx="2861187" cy="285448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Hovering over the project# will provide: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End Date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Project Status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Project Type: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Project Executive (PE)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Org ID/Name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76C80-5140-4586-A5A8-087A231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55" y="608231"/>
            <a:ext cx="1396553" cy="13680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701F3F-52D7-4BDC-80F9-6006C4644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004" y="2121281"/>
            <a:ext cx="6348010" cy="468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1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16197</TotalTime>
  <Words>910</Words>
  <Application>Microsoft Macintosh PowerPoint</Application>
  <PresentationFormat>Widescreen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Trebuchet MS</vt:lpstr>
      <vt:lpstr>Berlin</vt:lpstr>
      <vt:lpstr>FAQ- Subaward Modification Transaction</vt:lpstr>
      <vt:lpstr>Why can’t I select multiple subs on the subs picker page in eAward? </vt:lpstr>
      <vt:lpstr>What if a Subsite is not listed in eAward? </vt:lpstr>
      <vt:lpstr>What if a PO is not listed in eAward? </vt:lpstr>
      <vt:lpstr>What if the project number is closed for a PO? </vt:lpstr>
      <vt:lpstr>How do I rebudget between active PO’s? </vt:lpstr>
      <vt:lpstr>How do I rebudget from current/active to closed/inactive PO? </vt:lpstr>
      <vt:lpstr>How can I see PO specific information? </vt:lpstr>
      <vt:lpstr>How can I see project number specific information? </vt:lpstr>
      <vt:lpstr>Carryforward approved-  New PO or PO Continuation? </vt:lpstr>
      <vt:lpstr>Carryforward restricted-  New PO or PO Continuation? </vt:lpstr>
      <vt:lpstr>How to disencumber funding on PO’s? </vt:lpstr>
      <vt:lpstr>Budget Account Code Description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FAQ- Subaward Modification Transaction</dc:title>
  <dc:creator>Isabella Johnsen</dc:creator>
  <cp:lastModifiedBy>Laurel Duncan</cp:lastModifiedBy>
  <cp:revision>49</cp:revision>
  <dcterms:created xsi:type="dcterms:W3CDTF">2021-11-10T01:21:02Z</dcterms:created>
  <dcterms:modified xsi:type="dcterms:W3CDTF">2022-07-08T15:36:10Z</dcterms:modified>
</cp:coreProperties>
</file>