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62" r:id="rId4"/>
    <p:sldId id="258" r:id="rId5"/>
    <p:sldId id="267" r:id="rId6"/>
    <p:sldId id="263" r:id="rId7"/>
    <p:sldId id="264" r:id="rId8"/>
    <p:sldId id="266" r:id="rId9"/>
    <p:sldId id="259" r:id="rId10"/>
    <p:sldId id="260" r:id="rId11"/>
    <p:sldId id="25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8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76A3D-68F2-4666-9B7D-F4D6675EBD51}" type="datetimeFigureOut">
              <a:rPr lang="en-US" smtClean="0"/>
              <a:t>9/25/20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0FC69-9F50-4E4D-999A-2DFC204C9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2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8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06716F-9163-4321-A599-D7B1C2982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713" y="756984"/>
            <a:ext cx="2240474" cy="219475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1A69587-A602-4272-92D3-D71029829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607" y="3906267"/>
            <a:ext cx="8774686" cy="132258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FCOI Validation-New Award Setup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6AE4352-97F0-4686-AC99-5C7FF365DA85}"/>
              </a:ext>
            </a:extLst>
          </p:cNvPr>
          <p:cNvSpPr txBox="1">
            <a:spLocks/>
          </p:cNvSpPr>
          <p:nvPr/>
        </p:nvSpPr>
        <p:spPr>
          <a:xfrm>
            <a:off x="9488117" y="5916595"/>
            <a:ext cx="2559856" cy="94140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vert="horz" lIns="91440" tIns="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chemeClr val="bg1"/>
                </a:solidFill>
              </a:rPr>
              <a:t>2020</a:t>
            </a: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By Isabella Johnsen</a:t>
            </a:r>
          </a:p>
        </p:txBody>
      </p:sp>
    </p:spTree>
    <p:extLst>
      <p:ext uri="{BB962C8B-B14F-4D97-AF65-F5344CB8AC3E}">
        <p14:creationId xmlns:p14="http://schemas.microsoft.com/office/powerpoint/2010/main" val="70435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B79699D-2CA7-4AA8-92C4-E55EE8B16DE9}"/>
              </a:ext>
            </a:extLst>
          </p:cNvPr>
          <p:cNvSpPr/>
          <p:nvPr/>
        </p:nvSpPr>
        <p:spPr>
          <a:xfrm>
            <a:off x="259404" y="535020"/>
            <a:ext cx="58365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spc="-150" dirty="0">
                <a:latin typeface="+mj-lt"/>
                <a:ea typeface="+mj-ea"/>
                <a:cs typeface="+mj-cs"/>
              </a:rPr>
              <a:t>What FCOI statuses can I (PI) expect?</a:t>
            </a:r>
          </a:p>
        </p:txBody>
      </p:sp>
      <p:pic>
        <p:nvPicPr>
          <p:cNvPr id="1028" name="Picture 4" descr="C:\Users\Isabella\AppData\Local\Temp\SNAGHTML149234ed.PNG">
            <a:extLst>
              <a:ext uri="{FF2B5EF4-FFF2-40B4-BE49-F238E27FC236}">
                <a16:creationId xmlns:a16="http://schemas.microsoft.com/office/drawing/2014/main" id="{2BE6F25E-11C0-4E12-BB3D-C8C0D0963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577" y="1"/>
            <a:ext cx="49330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12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741643E-68DB-4301-AC2F-4CC227147773}"/>
              </a:ext>
            </a:extLst>
          </p:cNvPr>
          <p:cNvSpPr txBox="1">
            <a:spLocks/>
          </p:cNvSpPr>
          <p:nvPr/>
        </p:nvSpPr>
        <p:spPr>
          <a:xfrm>
            <a:off x="-80485" y="600022"/>
            <a:ext cx="12352970" cy="1345798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Will I (PI) get reminder emails if </a:t>
            </a:r>
            <a:r>
              <a:rPr lang="en-US" dirty="0" err="1"/>
              <a:t>eAward</a:t>
            </a:r>
            <a:r>
              <a:rPr lang="en-US" dirty="0"/>
              <a:t> status is “Pending COI”?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E141FA-7E0B-435C-B7FE-29A2039D2BBB}"/>
              </a:ext>
            </a:extLst>
          </p:cNvPr>
          <p:cNvSpPr txBox="1">
            <a:spLocks/>
          </p:cNvSpPr>
          <p:nvPr/>
        </p:nvSpPr>
        <p:spPr>
          <a:xfrm>
            <a:off x="2856611" y="1418998"/>
            <a:ext cx="6281737" cy="1638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7464FA-1923-4A5B-82E5-DA5385BABD0D}"/>
              </a:ext>
            </a:extLst>
          </p:cNvPr>
          <p:cNvSpPr txBox="1">
            <a:spLocks/>
          </p:cNvSpPr>
          <p:nvPr/>
        </p:nvSpPr>
        <p:spPr>
          <a:xfrm>
            <a:off x="-187664" y="2764796"/>
            <a:ext cx="11974749" cy="2457450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>
                <a:latin typeface="+mn-lt"/>
                <a:ea typeface="+mn-ea"/>
                <a:cs typeface="+mn-cs"/>
              </a:rPr>
              <a:t> If  FCOI status is retuned yellow, red, or other no email reminders will be generated to the PI since the COI review can take weeks</a:t>
            </a:r>
            <a:r>
              <a:rPr lang="en-US" dirty="0"/>
              <a:t>. </a:t>
            </a:r>
          </a:p>
          <a:p>
            <a:pPr>
              <a:buClr>
                <a:schemeClr val="tx1"/>
              </a:buClr>
            </a:pPr>
            <a:r>
              <a:rPr lang="en-US" sz="3600" dirty="0">
                <a:latin typeface="+mn-lt"/>
                <a:ea typeface="+mn-ea"/>
                <a:cs typeface="+mn-cs"/>
              </a:rPr>
              <a:t>	</a:t>
            </a:r>
          </a:p>
          <a:p>
            <a:pPr>
              <a:buClr>
                <a:schemeClr val="tx1"/>
              </a:buClr>
            </a:pPr>
            <a:r>
              <a:rPr lang="en-US" sz="3600" dirty="0">
                <a:latin typeface="+mn-lt"/>
                <a:ea typeface="+mn-ea"/>
                <a:cs typeface="+mn-cs"/>
              </a:rPr>
              <a:t>	</a:t>
            </a:r>
            <a:r>
              <a:rPr lang="en-US" sz="3000" dirty="0">
                <a:latin typeface="+mn-lt"/>
                <a:ea typeface="+mn-ea"/>
                <a:cs typeface="+mn-cs"/>
              </a:rPr>
              <a:t>Note: If questions, while </a:t>
            </a:r>
            <a:r>
              <a:rPr lang="en-US" sz="3000" dirty="0" err="1">
                <a:latin typeface="+mn-lt"/>
                <a:ea typeface="+mn-ea"/>
                <a:cs typeface="+mn-cs"/>
              </a:rPr>
              <a:t>eAwad</a:t>
            </a:r>
            <a:r>
              <a:rPr lang="en-US" sz="3000" dirty="0">
                <a:latin typeface="+mn-lt"/>
                <a:ea typeface="+mn-ea"/>
                <a:cs typeface="+mn-cs"/>
              </a:rPr>
              <a:t> status is “Pending COI”, please contact the COI compliance office directly.</a:t>
            </a:r>
          </a:p>
          <a:p>
            <a:pPr marL="571500" indent="-5715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36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B7EB2-B89B-48C3-83A6-9C90047470A8}"/>
              </a:ext>
            </a:extLst>
          </p:cNvPr>
          <p:cNvSpPr txBox="1">
            <a:spLocks/>
          </p:cNvSpPr>
          <p:nvPr/>
        </p:nvSpPr>
        <p:spPr>
          <a:xfrm>
            <a:off x="-428827" y="242625"/>
            <a:ext cx="12352970" cy="1345798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validation returned all green FCOI statuses, what next?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E57346C-2461-46E5-AB76-4627C585C3BE}"/>
              </a:ext>
            </a:extLst>
          </p:cNvPr>
          <p:cNvSpPr txBox="1">
            <a:spLocks/>
          </p:cNvSpPr>
          <p:nvPr/>
        </p:nvSpPr>
        <p:spPr>
          <a:xfrm>
            <a:off x="-90434" y="2034792"/>
            <a:ext cx="11676184" cy="4823208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buClr>
                <a:schemeClr val="tx1"/>
              </a:buClr>
            </a:pPr>
            <a:r>
              <a:rPr lang="en-US" sz="4800" dirty="0"/>
              <a:t>Congratulations! </a:t>
            </a:r>
          </a:p>
          <a:p>
            <a:pPr marL="571500" indent="-571500" algn="l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Your transaction is now “In OSP” for review &amp; further processing with Grants and Contract Accounting.</a:t>
            </a:r>
          </a:p>
          <a:p>
            <a:pPr marL="571500" indent="-5715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Please allow up to 10 business days for processing and a  project number(s) to be issued.</a:t>
            </a:r>
          </a:p>
          <a:p>
            <a:pPr marL="571500" indent="-57150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600" spc="-150" dirty="0">
                <a:latin typeface="+mj-lt"/>
                <a:ea typeface="+mj-ea"/>
                <a:cs typeface="+mj-cs"/>
              </a:rPr>
              <a:t>You can follow your transactions status for updates.</a:t>
            </a:r>
            <a:br>
              <a:rPr lang="en-US" sz="5000" dirty="0"/>
            </a:b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54534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3CA5A-D44D-47CF-8FEA-AD68E3DA0A02}"/>
              </a:ext>
            </a:extLst>
          </p:cNvPr>
          <p:cNvSpPr txBox="1">
            <a:spLocks/>
          </p:cNvSpPr>
          <p:nvPr/>
        </p:nvSpPr>
        <p:spPr>
          <a:xfrm>
            <a:off x="2301073" y="2831123"/>
            <a:ext cx="6521379" cy="1195754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buClr>
                <a:schemeClr val="tx1"/>
              </a:buClr>
            </a:pPr>
            <a:r>
              <a:rPr lang="en-US" sz="8000" dirty="0">
                <a:latin typeface="Impact" panose="020B0806030902050204" pitchFamily="34" charset="0"/>
              </a:rPr>
              <a:t>Thank you!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9847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08333E-7 0 L -0.00039 -0.07731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3866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08E3D-535A-4571-AC13-0BB3F6226D80}"/>
              </a:ext>
            </a:extLst>
          </p:cNvPr>
          <p:cNvSpPr txBox="1">
            <a:spLocks/>
          </p:cNvSpPr>
          <p:nvPr/>
        </p:nvSpPr>
        <p:spPr>
          <a:xfrm>
            <a:off x="-354453" y="228868"/>
            <a:ext cx="8044775" cy="1345798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Where is the FCOI validation found?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DECB17-E860-4FFA-A3A6-3F8237FB5AF6}"/>
              </a:ext>
            </a:extLst>
          </p:cNvPr>
          <p:cNvGrpSpPr/>
          <p:nvPr/>
        </p:nvGrpSpPr>
        <p:grpSpPr>
          <a:xfrm>
            <a:off x="-554477" y="1104900"/>
            <a:ext cx="12606643" cy="5753100"/>
            <a:chOff x="-554477" y="1104900"/>
            <a:chExt cx="12606643" cy="57531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963C359-CF2C-457B-A057-8D31D8C394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32088" y="1104900"/>
              <a:ext cx="7420078" cy="5753100"/>
            </a:xfrm>
            <a:prstGeom prst="rect">
              <a:avLst/>
            </a:prstGeom>
          </p:spPr>
        </p:pic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BD311DC5-0472-40C5-8178-1E6EC5A16442}"/>
                </a:ext>
              </a:extLst>
            </p:cNvPr>
            <p:cNvSpPr txBox="1">
              <a:spLocks/>
            </p:cNvSpPr>
            <p:nvPr/>
          </p:nvSpPr>
          <p:spPr>
            <a:xfrm>
              <a:off x="-554477" y="2381517"/>
              <a:ext cx="4974078" cy="3591265"/>
            </a:xfrm>
            <a:prstGeom prst="rect">
              <a:avLst/>
            </a:prstGeom>
          </p:spPr>
          <p:txBody>
            <a:bodyPr vert="horz" lIns="228600" tIns="228600" rIns="228600" bIns="228600" rtlCol="0" anchor="ctr">
              <a:normAutofit/>
            </a:bodyPr>
            <a:lstStyle>
              <a:lvl1pPr algn="ctr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000" b="0" i="0" kern="1200" cap="none" spc="-15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defRPr>
              </a:lvl1pPr>
            </a:lstStyle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ea typeface="+mn-ea"/>
                  <a:cs typeface="+mn-cs"/>
                </a:rPr>
                <a:t>Within the “</a:t>
              </a:r>
              <a:r>
                <a:rPr lang="en-US" sz="3600" dirty="0" err="1">
                  <a:latin typeface="+mn-lt"/>
                  <a:ea typeface="+mn-ea"/>
                  <a:cs typeface="+mn-cs"/>
                </a:rPr>
                <a:t>Complinace</a:t>
              </a:r>
              <a:r>
                <a:rPr lang="en-US" sz="3600" dirty="0">
                  <a:latin typeface="+mn-lt"/>
                  <a:ea typeface="+mn-ea"/>
                  <a:cs typeface="+mn-cs"/>
                </a:rPr>
                <a:t>” </a:t>
              </a:r>
              <a:r>
                <a:rPr lang="en-US" sz="3600" dirty="0" err="1">
                  <a:latin typeface="+mn-lt"/>
                  <a:ea typeface="+mn-ea"/>
                  <a:cs typeface="+mn-cs"/>
                </a:rPr>
                <a:t>setion</a:t>
              </a:r>
              <a:r>
                <a:rPr lang="en-US" sz="3600" dirty="0">
                  <a:latin typeface="+mn-lt"/>
                  <a:ea typeface="+mn-ea"/>
                  <a:cs typeface="+mn-cs"/>
                </a:rPr>
                <a:t> of the </a:t>
              </a:r>
            </a:p>
            <a:p>
              <a:r>
                <a:rPr lang="en-US" sz="3600" dirty="0">
                  <a:latin typeface="+mn-lt"/>
                  <a:ea typeface="+mn-ea"/>
                  <a:cs typeface="+mn-cs"/>
                </a:rPr>
                <a:t>	New Award Setup transaction.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633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3F8FF-A5C6-42EE-B72B-F91295ABA83C}"/>
              </a:ext>
            </a:extLst>
          </p:cNvPr>
          <p:cNvSpPr txBox="1">
            <a:spLocks/>
          </p:cNvSpPr>
          <p:nvPr/>
        </p:nvSpPr>
        <p:spPr>
          <a:xfrm>
            <a:off x="-518484" y="266968"/>
            <a:ext cx="6750189" cy="1345798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Who can validate the FCOI?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C48A81-74CF-4B53-BD4D-DC99474962B9}"/>
              </a:ext>
            </a:extLst>
          </p:cNvPr>
          <p:cNvGrpSpPr/>
          <p:nvPr/>
        </p:nvGrpSpPr>
        <p:grpSpPr>
          <a:xfrm>
            <a:off x="1487117" y="1150311"/>
            <a:ext cx="10248900" cy="5707689"/>
            <a:chOff x="1487117" y="1150311"/>
            <a:chExt cx="10248900" cy="5707689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268E6018-7A9D-4E34-AAB1-FACF4ED6D275}"/>
                </a:ext>
              </a:extLst>
            </p:cNvPr>
            <p:cNvSpPr txBox="1">
              <a:spLocks/>
            </p:cNvSpPr>
            <p:nvPr/>
          </p:nvSpPr>
          <p:spPr>
            <a:xfrm>
              <a:off x="3177624" y="1150311"/>
              <a:ext cx="8558393" cy="16384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8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3600" dirty="0"/>
                <a:t>Only the PI has authority to validate.</a:t>
              </a:r>
            </a:p>
            <a:p>
              <a:pPr marL="0" indent="0">
                <a:buNone/>
              </a:pPr>
              <a:endParaRPr lang="en-US" dirty="0"/>
            </a:p>
            <a:p>
              <a:pPr marL="0" indent="0">
                <a:buFont typeface="Wingdings" panose="05000000000000000000" pitchFamily="2" charset="2"/>
                <a:buNone/>
              </a:pPr>
              <a:endParaRPr lang="en-US" dirty="0"/>
            </a:p>
          </p:txBody>
        </p:sp>
        <p:pic>
          <p:nvPicPr>
            <p:cNvPr id="2050" name="Picture 2" descr="C:\Users\Isabella\AppData\Local\Temp\SNAGHTML14a81ddf.PNG">
              <a:extLst>
                <a:ext uri="{FF2B5EF4-FFF2-40B4-BE49-F238E27FC236}">
                  <a16:creationId xmlns:a16="http://schemas.microsoft.com/office/drawing/2014/main" id="{C5217359-F4C7-4D0D-85C6-E0E792586E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7117" y="1857375"/>
              <a:ext cx="10248900" cy="500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1169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7653534-39E7-41C4-8B24-202E9122EF34}"/>
              </a:ext>
            </a:extLst>
          </p:cNvPr>
          <p:cNvSpPr txBox="1">
            <a:spLocks/>
          </p:cNvSpPr>
          <p:nvPr/>
        </p:nvSpPr>
        <p:spPr>
          <a:xfrm>
            <a:off x="-1160050" y="128169"/>
            <a:ext cx="11111446" cy="1443440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How can I (PI) get to the validation section?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29D437A-7D3E-4BE9-BEB8-A5E500160A4A}"/>
              </a:ext>
            </a:extLst>
          </p:cNvPr>
          <p:cNvSpPr txBox="1">
            <a:spLocks/>
          </p:cNvSpPr>
          <p:nvPr/>
        </p:nvSpPr>
        <p:spPr>
          <a:xfrm>
            <a:off x="217871" y="1321681"/>
            <a:ext cx="11974129" cy="2107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/>
              <a:t>Option 1: 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Follow URL in the “Action Required” email notification you received. This will bring you directly to the FCOI validate section.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AD3CE0-CAAD-46B1-AF0C-7B6B37BC02BB}"/>
              </a:ext>
            </a:extLst>
          </p:cNvPr>
          <p:cNvSpPr/>
          <p:nvPr/>
        </p:nvSpPr>
        <p:spPr>
          <a:xfrm>
            <a:off x="217871" y="3521573"/>
            <a:ext cx="1073609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dirty="0"/>
              <a:t>Option 2: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Login to CIS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Select Researcher from dropdown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Select </a:t>
            </a:r>
            <a:r>
              <a:rPr lang="en-US" sz="2000" dirty="0" err="1"/>
              <a:t>eAward</a:t>
            </a:r>
            <a:r>
              <a:rPr lang="en-US" sz="2000" dirty="0"/>
              <a:t> 	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Go to Requested Transaction Page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Select appropriate DSS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Navigate to Compliance section</a:t>
            </a:r>
          </a:p>
        </p:txBody>
      </p:sp>
    </p:spTree>
    <p:extLst>
      <p:ext uri="{BB962C8B-B14F-4D97-AF65-F5344CB8AC3E}">
        <p14:creationId xmlns:p14="http://schemas.microsoft.com/office/powerpoint/2010/main" val="296831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E4040-9ACA-4117-91B8-E467E5FD182F}"/>
              </a:ext>
            </a:extLst>
          </p:cNvPr>
          <p:cNvSpPr txBox="1">
            <a:spLocks/>
          </p:cNvSpPr>
          <p:nvPr/>
        </p:nvSpPr>
        <p:spPr>
          <a:xfrm>
            <a:off x="-485775" y="308725"/>
            <a:ext cx="11624962" cy="1891549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 (PI) previously listed the key personnel in eProposal at proposal time, will it prepopulate in </a:t>
            </a:r>
            <a:r>
              <a:rPr lang="en-US" dirty="0" err="1"/>
              <a:t>eAward</a:t>
            </a:r>
            <a:r>
              <a:rPr lang="en-US" dirty="0"/>
              <a:t>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C125127-989E-4BF6-ACC7-3682949B2385}"/>
              </a:ext>
            </a:extLst>
          </p:cNvPr>
          <p:cNvSpPr txBox="1">
            <a:spLocks/>
          </p:cNvSpPr>
          <p:nvPr/>
        </p:nvSpPr>
        <p:spPr>
          <a:xfrm>
            <a:off x="944753" y="3278483"/>
            <a:ext cx="9820275" cy="1891549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Issuence</a:t>
            </a:r>
            <a:r>
              <a:rPr lang="en-US" dirty="0"/>
              <a:t> of an award typically takes month. To ensure correct </a:t>
            </a:r>
            <a:r>
              <a:rPr lang="en-US"/>
              <a:t>key personnel </a:t>
            </a:r>
            <a:r>
              <a:rPr lang="en-US" dirty="0"/>
              <a:t>is listed at award setup time reentering in </a:t>
            </a:r>
            <a:r>
              <a:rPr lang="en-US" dirty="0" err="1"/>
              <a:t>eAward</a:t>
            </a:r>
            <a:r>
              <a:rPr lang="en-US" dirty="0"/>
              <a:t> is necessary.</a:t>
            </a:r>
          </a:p>
        </p:txBody>
      </p:sp>
    </p:spTree>
    <p:extLst>
      <p:ext uri="{BB962C8B-B14F-4D97-AF65-F5344CB8AC3E}">
        <p14:creationId xmlns:p14="http://schemas.microsoft.com/office/powerpoint/2010/main" val="418628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29772-E4D5-4845-BE2F-1D0A2ED2FF23}"/>
              </a:ext>
            </a:extLst>
          </p:cNvPr>
          <p:cNvSpPr txBox="1">
            <a:spLocks/>
          </p:cNvSpPr>
          <p:nvPr/>
        </p:nvSpPr>
        <p:spPr>
          <a:xfrm>
            <a:off x="-152380" y="-144664"/>
            <a:ext cx="7578111" cy="2457450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Who can edit the Investigator list?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469D954-2462-4298-B178-5E3D10E72C50}"/>
              </a:ext>
            </a:extLst>
          </p:cNvPr>
          <p:cNvGrpSpPr/>
          <p:nvPr/>
        </p:nvGrpSpPr>
        <p:grpSpPr>
          <a:xfrm>
            <a:off x="0" y="1696381"/>
            <a:ext cx="12192000" cy="5067769"/>
            <a:chOff x="0" y="1696381"/>
            <a:chExt cx="12192000" cy="5067769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F5978849-9E23-414C-8FB7-88C756FC3E25}"/>
                </a:ext>
              </a:extLst>
            </p:cNvPr>
            <p:cNvSpPr txBox="1">
              <a:spLocks/>
            </p:cNvSpPr>
            <p:nvPr/>
          </p:nvSpPr>
          <p:spPr>
            <a:xfrm>
              <a:off x="2827428" y="1696381"/>
              <a:ext cx="7431939" cy="16384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8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3600" dirty="0"/>
                <a:t>Only the PI has authority to edit.</a:t>
              </a:r>
            </a:p>
            <a:p>
              <a:pPr marL="0" indent="0">
                <a:buNone/>
              </a:pPr>
              <a:endParaRPr lang="en-US" dirty="0"/>
            </a:p>
            <a:p>
              <a:pPr marL="0" indent="0">
                <a:buFont typeface="Wingdings" panose="05000000000000000000" pitchFamily="2" charset="2"/>
                <a:buNone/>
              </a:pPr>
              <a:endParaRPr lang="en-US" dirty="0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83A5E4A-528D-4A0E-865B-8005F6AFAE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515618"/>
              <a:ext cx="12192000" cy="42485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3748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29772-E4D5-4845-BE2F-1D0A2ED2FF23}"/>
              </a:ext>
            </a:extLst>
          </p:cNvPr>
          <p:cNvSpPr txBox="1">
            <a:spLocks/>
          </p:cNvSpPr>
          <p:nvPr/>
        </p:nvSpPr>
        <p:spPr>
          <a:xfrm>
            <a:off x="-240898" y="-277953"/>
            <a:ext cx="12673796" cy="2457450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Can I (PI) edit the Investigator list when </a:t>
            </a:r>
            <a:r>
              <a:rPr lang="en-US" dirty="0" err="1"/>
              <a:t>eAward</a:t>
            </a:r>
            <a:r>
              <a:rPr lang="en-US" dirty="0"/>
              <a:t> status is “In OSP”?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F0FC4EB-7B70-4281-A4D3-BF8A9DB27225}"/>
              </a:ext>
            </a:extLst>
          </p:cNvPr>
          <p:cNvGrpSpPr/>
          <p:nvPr/>
        </p:nvGrpSpPr>
        <p:grpSpPr>
          <a:xfrm>
            <a:off x="0" y="1472362"/>
            <a:ext cx="12580536" cy="5388015"/>
            <a:chOff x="0" y="1472362"/>
            <a:chExt cx="12580536" cy="5388015"/>
          </a:xfrm>
        </p:grpSpPr>
        <p:sp>
          <p:nvSpPr>
            <p:cNvPr id="3" name="Content Placeholder 2">
              <a:extLst>
                <a:ext uri="{FF2B5EF4-FFF2-40B4-BE49-F238E27FC236}">
                  <a16:creationId xmlns:a16="http://schemas.microsoft.com/office/drawing/2014/main" id="{F5978849-9E23-414C-8FB7-88C756FC3E25}"/>
                </a:ext>
              </a:extLst>
            </p:cNvPr>
            <p:cNvSpPr txBox="1">
              <a:spLocks/>
            </p:cNvSpPr>
            <p:nvPr/>
          </p:nvSpPr>
          <p:spPr>
            <a:xfrm>
              <a:off x="462224" y="1472362"/>
              <a:ext cx="12118312" cy="81923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8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3600" dirty="0"/>
                <a:t>No. Recall transaction back to draft, update and resubmit.</a:t>
              </a:r>
            </a:p>
            <a:p>
              <a:pPr marL="0" indent="0">
                <a:buNone/>
              </a:pPr>
              <a:endParaRPr lang="en-US" dirty="0"/>
            </a:p>
            <a:p>
              <a:pPr marL="0" indent="0">
                <a:buFont typeface="Wingdings" panose="05000000000000000000" pitchFamily="2" charset="2"/>
                <a:buNone/>
              </a:pPr>
              <a:endParaRPr lang="en-US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DCC92C4-5A1A-4DAB-80D8-A60D2F34B4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291599"/>
              <a:ext cx="12192000" cy="45687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428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8A25-D667-4671-A862-BA0FD4D9ABF1}"/>
              </a:ext>
            </a:extLst>
          </p:cNvPr>
          <p:cNvSpPr txBox="1">
            <a:spLocks/>
          </p:cNvSpPr>
          <p:nvPr/>
        </p:nvSpPr>
        <p:spPr>
          <a:xfrm>
            <a:off x="0" y="-76201"/>
            <a:ext cx="11624962" cy="1891549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 am requesting a companion project do I (PI) have to list the Project Executive (PE) in the compliance section?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3C117E-1B29-40F3-8FC3-9F6FF00F51ED}"/>
              </a:ext>
            </a:extLst>
          </p:cNvPr>
          <p:cNvGrpSpPr/>
          <p:nvPr/>
        </p:nvGrpSpPr>
        <p:grpSpPr>
          <a:xfrm>
            <a:off x="-150725" y="1245812"/>
            <a:ext cx="12142699" cy="5535988"/>
            <a:chOff x="-150725" y="1245812"/>
            <a:chExt cx="12142699" cy="5535988"/>
          </a:xfrm>
        </p:grpSpPr>
        <p:sp>
          <p:nvSpPr>
            <p:cNvPr id="3" name="Title 1">
              <a:extLst>
                <a:ext uri="{FF2B5EF4-FFF2-40B4-BE49-F238E27FC236}">
                  <a16:creationId xmlns:a16="http://schemas.microsoft.com/office/drawing/2014/main" id="{6B56220A-913F-4F62-AE63-2C33E12FDC85}"/>
                </a:ext>
              </a:extLst>
            </p:cNvPr>
            <p:cNvSpPr txBox="1">
              <a:spLocks/>
            </p:cNvSpPr>
            <p:nvPr/>
          </p:nvSpPr>
          <p:spPr>
            <a:xfrm>
              <a:off x="-150725" y="1245812"/>
              <a:ext cx="12142699" cy="1615324"/>
            </a:xfrm>
            <a:prstGeom prst="rect">
              <a:avLst/>
            </a:prstGeom>
          </p:spPr>
          <p:txBody>
            <a:bodyPr vert="horz" lIns="228600" tIns="228600" rIns="228600" bIns="228600" rtlCol="0" anchor="ctr">
              <a:normAutofit/>
            </a:bodyPr>
            <a:lstStyle>
              <a:lvl1pPr algn="ctr" defTabSz="914400" rtl="0" eaLnBrk="1" latinLnBrk="0" hangingPunct="1">
                <a:lnSpc>
                  <a:spcPct val="85000"/>
                </a:lnSpc>
                <a:spcBef>
                  <a:spcPct val="0"/>
                </a:spcBef>
                <a:buNone/>
                <a:defRPr sz="4000" b="0" i="0" kern="1200" cap="none" spc="-150">
                  <a:solidFill>
                    <a:schemeClr val="tx1"/>
                  </a:solidFill>
                  <a:effectLst/>
                  <a:latin typeface="+mj-lt"/>
                  <a:ea typeface="+mj-ea"/>
                  <a:cs typeface="+mj-cs"/>
                </a:defRPr>
              </a:lvl1pPr>
            </a:lstStyle>
            <a:p>
              <a:pPr marL="571500" indent="-571500"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ea typeface="+mn-ea"/>
                  <a:cs typeface="+mn-cs"/>
                </a:rPr>
                <a:t>The PE will be automatically added</a:t>
              </a:r>
              <a:r>
                <a:rPr lang="en-US" dirty="0"/>
                <a:t>.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F798865-DA2C-4DF7-84F1-6B4EBD7F8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0025" y="2432663"/>
              <a:ext cx="11791949" cy="43491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039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EC9AF33-DD52-48B1-A6F3-C211B8DED997}"/>
              </a:ext>
            </a:extLst>
          </p:cNvPr>
          <p:cNvSpPr txBox="1">
            <a:spLocks/>
          </p:cNvSpPr>
          <p:nvPr/>
        </p:nvSpPr>
        <p:spPr>
          <a:xfrm>
            <a:off x="-1744696" y="-234674"/>
            <a:ext cx="11782425" cy="1796438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What email notifications can I (PI) expect?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A0CD87D-CCC4-4A4D-877F-2AC7023F2D7D}"/>
              </a:ext>
            </a:extLst>
          </p:cNvPr>
          <p:cNvGrpSpPr/>
          <p:nvPr/>
        </p:nvGrpSpPr>
        <p:grpSpPr>
          <a:xfrm>
            <a:off x="39080" y="693640"/>
            <a:ext cx="12113839" cy="2098198"/>
            <a:chOff x="39080" y="693640"/>
            <a:chExt cx="12113839" cy="209819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22A2DD6-76B3-46A1-96B6-4873E2A75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0751" y="2333539"/>
              <a:ext cx="8969376" cy="379523"/>
            </a:xfrm>
            <a:prstGeom prst="rect">
              <a:avLst/>
            </a:prstGeom>
          </p:spPr>
        </p:pic>
        <p:sp>
          <p:nvSpPr>
            <p:cNvPr id="6" name="Content Placeholder 2">
              <a:extLst>
                <a:ext uri="{FF2B5EF4-FFF2-40B4-BE49-F238E27FC236}">
                  <a16:creationId xmlns:a16="http://schemas.microsoft.com/office/drawing/2014/main" id="{D2CAE4CE-0BE2-4476-949C-4BAEC0A1D42B}"/>
                </a:ext>
              </a:extLst>
            </p:cNvPr>
            <p:cNvSpPr txBox="1">
              <a:spLocks/>
            </p:cNvSpPr>
            <p:nvPr/>
          </p:nvSpPr>
          <p:spPr>
            <a:xfrm>
              <a:off x="39080" y="693640"/>
              <a:ext cx="12113839" cy="209819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8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dirty="0"/>
            </a:p>
            <a:p>
              <a:pPr marL="514350" indent="-514350">
                <a:buClr>
                  <a:schemeClr val="tx1"/>
                </a:buClr>
                <a:buFont typeface="+mj-lt"/>
                <a:buAutoNum type="arabicPeriod"/>
              </a:pPr>
              <a:r>
                <a:rPr lang="en-US" sz="2400" dirty="0"/>
                <a:t>Initial email requesting FCOI validation after transaction has been submitted. </a:t>
              </a:r>
            </a:p>
            <a:p>
              <a:pPr lvl="1"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2400" dirty="0"/>
                <a:t>	</a:t>
              </a:r>
              <a:r>
                <a:rPr lang="en-US" sz="2400" dirty="0" err="1"/>
                <a:t>eAward</a:t>
              </a:r>
              <a:r>
                <a:rPr lang="en-US" sz="2400" dirty="0"/>
                <a:t> status: “Pending PI Validation”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3080F75-79C2-405D-A217-FBB7E3D690F7}"/>
              </a:ext>
            </a:extLst>
          </p:cNvPr>
          <p:cNvGrpSpPr/>
          <p:nvPr/>
        </p:nvGrpSpPr>
        <p:grpSpPr>
          <a:xfrm>
            <a:off x="39080" y="2429887"/>
            <a:ext cx="12113839" cy="2067636"/>
            <a:chOff x="39080" y="2429887"/>
            <a:chExt cx="12113839" cy="206763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E3FC2A5-52A6-4DD0-8A0E-DD82618F1C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66950" y="4081468"/>
              <a:ext cx="8893176" cy="416055"/>
            </a:xfrm>
            <a:prstGeom prst="rect">
              <a:avLst/>
            </a:prstGeom>
          </p:spPr>
        </p:pic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F73CAF5D-6BFA-40D6-94DA-184CA2ED3AF8}"/>
                </a:ext>
              </a:extLst>
            </p:cNvPr>
            <p:cNvSpPr txBox="1">
              <a:spLocks/>
            </p:cNvSpPr>
            <p:nvPr/>
          </p:nvSpPr>
          <p:spPr>
            <a:xfrm>
              <a:off x="39080" y="2429887"/>
              <a:ext cx="12113839" cy="16384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8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dirty="0"/>
            </a:p>
            <a:p>
              <a:pPr marL="514350" indent="-514350">
                <a:buClr>
                  <a:schemeClr val="tx1"/>
                </a:buClr>
                <a:buFont typeface="+mj-lt"/>
                <a:buAutoNum type="arabicPeriod" startAt="2"/>
              </a:pPr>
              <a:r>
                <a:rPr lang="en-US" sz="2400" dirty="0"/>
                <a:t>A reminder email every three (3) business days.</a:t>
              </a:r>
            </a:p>
            <a:p>
              <a:pPr lvl="1"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2400" dirty="0"/>
                <a:t> </a:t>
              </a:r>
              <a:r>
                <a:rPr lang="en-US" sz="2400" dirty="0" err="1"/>
                <a:t>eAward</a:t>
              </a:r>
              <a:r>
                <a:rPr lang="en-US" sz="2400" dirty="0"/>
                <a:t> status: “Pending PI Validation”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AE5CD55-FB0A-46C6-BF4A-F9BA7CDF1AB9}"/>
              </a:ext>
            </a:extLst>
          </p:cNvPr>
          <p:cNvGrpSpPr/>
          <p:nvPr/>
        </p:nvGrpSpPr>
        <p:grpSpPr>
          <a:xfrm>
            <a:off x="78161" y="4246702"/>
            <a:ext cx="12113839" cy="2191572"/>
            <a:chOff x="78161" y="4246702"/>
            <a:chExt cx="12113839" cy="219157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483C109-B9FB-4760-A023-DB00AD09E0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66950" y="6050410"/>
              <a:ext cx="9218238" cy="387864"/>
            </a:xfrm>
            <a:prstGeom prst="rect">
              <a:avLst/>
            </a:prstGeom>
          </p:spPr>
        </p:pic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5DEBAAC7-9E37-454B-9A5D-78D1AC99E3AE}"/>
                </a:ext>
              </a:extLst>
            </p:cNvPr>
            <p:cNvSpPr txBox="1">
              <a:spLocks/>
            </p:cNvSpPr>
            <p:nvPr/>
          </p:nvSpPr>
          <p:spPr>
            <a:xfrm>
              <a:off x="78161" y="4246702"/>
              <a:ext cx="12113839" cy="163847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10000"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8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6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sz="1200" kern="120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dirty="0"/>
            </a:p>
            <a:p>
              <a:pPr marL="514350" indent="-514350">
                <a:buClr>
                  <a:schemeClr val="tx1"/>
                </a:buClr>
                <a:buFont typeface="+mj-lt"/>
                <a:buAutoNum type="arabicPeriod" startAt="3"/>
              </a:pPr>
              <a:r>
                <a:rPr lang="en-US" sz="2400" dirty="0"/>
                <a:t>After validation, if a FCOI status other than green has been displayed, an email is sent to the PI, Creator and Investigators with further instructions. </a:t>
              </a:r>
            </a:p>
            <a:p>
              <a:pPr lvl="1"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2200" dirty="0" err="1"/>
                <a:t>eAward</a:t>
              </a:r>
              <a:r>
                <a:rPr lang="en-US" sz="2200" dirty="0"/>
                <a:t> status: “Pending COI”</a:t>
              </a:r>
            </a:p>
          </p:txBody>
        </p:sp>
      </p:grp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475769-9156-47F3-8513-504655DC2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March,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32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op 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462</Words>
  <Application>Microsoft Macintosh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Impact</vt:lpstr>
      <vt:lpstr>Rockwell</vt:lpstr>
      <vt:lpstr>Wingdings</vt:lpstr>
      <vt:lpstr>Atlas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Isabella</dc:creator>
  <cp:lastModifiedBy>Laurel Duncan</cp:lastModifiedBy>
  <cp:revision>52</cp:revision>
  <dcterms:created xsi:type="dcterms:W3CDTF">2020-03-02T20:37:36Z</dcterms:created>
  <dcterms:modified xsi:type="dcterms:W3CDTF">2020-09-26T14:27:53Z</dcterms:modified>
</cp:coreProperties>
</file>